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0"/>
  </p:notesMasterIdLst>
  <p:sldIdLst>
    <p:sldId id="690" r:id="rId2"/>
    <p:sldId id="691" r:id="rId3"/>
    <p:sldId id="604" r:id="rId4"/>
    <p:sldId id="707" r:id="rId5"/>
    <p:sldId id="673" r:id="rId6"/>
    <p:sldId id="674" r:id="rId7"/>
    <p:sldId id="720" r:id="rId8"/>
    <p:sldId id="721" r:id="rId9"/>
    <p:sldId id="731" r:id="rId10"/>
    <p:sldId id="732" r:id="rId11"/>
    <p:sldId id="716" r:id="rId12"/>
    <p:sldId id="689" r:id="rId13"/>
    <p:sldId id="722" r:id="rId14"/>
    <p:sldId id="723" r:id="rId15"/>
    <p:sldId id="724" r:id="rId16"/>
    <p:sldId id="725" r:id="rId17"/>
    <p:sldId id="726" r:id="rId18"/>
    <p:sldId id="727" r:id="rId19"/>
    <p:sldId id="706" r:id="rId20"/>
    <p:sldId id="730" r:id="rId21"/>
    <p:sldId id="715" r:id="rId22"/>
    <p:sldId id="719" r:id="rId23"/>
    <p:sldId id="718" r:id="rId24"/>
    <p:sldId id="701" r:id="rId25"/>
    <p:sldId id="608" r:id="rId26"/>
    <p:sldId id="669" r:id="rId27"/>
    <p:sldId id="598" r:id="rId28"/>
    <p:sldId id="612" r:id="rId29"/>
  </p:sldIdLst>
  <p:sldSz cx="17279938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6DC38D0-8260-4B9E-83D4-540EEDE9513A}">
          <p14:sldIdLst>
            <p14:sldId id="690"/>
            <p14:sldId id="691"/>
          </p14:sldIdLst>
        </p14:section>
        <p14:section name="Purpose and Goals" id="{632293AF-C68B-4932-8101-75E348F82506}">
          <p14:sldIdLst>
            <p14:sldId id="604"/>
          </p14:sldIdLst>
        </p14:section>
        <p14:section name="Background" id="{98F13517-9878-4715-B24A-249FB1A2EC4A}">
          <p14:sldIdLst>
            <p14:sldId id="707"/>
          </p14:sldIdLst>
        </p14:section>
        <p14:section name="Grammars" id="{6DF7E5E5-2062-49B8-A111-DC10E0A3B3AF}">
          <p14:sldIdLst>
            <p14:sldId id="673"/>
            <p14:sldId id="674"/>
            <p14:sldId id="720"/>
            <p14:sldId id="721"/>
            <p14:sldId id="731"/>
            <p14:sldId id="732"/>
            <p14:sldId id="716"/>
            <p14:sldId id="689"/>
            <p14:sldId id="722"/>
            <p14:sldId id="723"/>
            <p14:sldId id="724"/>
            <p14:sldId id="725"/>
            <p14:sldId id="726"/>
            <p14:sldId id="727"/>
          </p14:sldIdLst>
        </p14:section>
        <p14:section name="Comparison" id="{055ECFCA-BE50-48CF-9E66-6D3F6BD6A154}">
          <p14:sldIdLst>
            <p14:sldId id="706"/>
            <p14:sldId id="730"/>
            <p14:sldId id="715"/>
            <p14:sldId id="719"/>
          </p14:sldIdLst>
        </p14:section>
        <p14:section name="Feature/Capability Comparison Tables" id="{5C653ED0-96C0-456A-837F-A9CA0E7B366A}">
          <p14:sldIdLst/>
        </p14:section>
        <p14:section name="Co-existence and Migration" id="{CF81BE85-8133-49B5-AC4D-F4EF3B9FA26B}">
          <p14:sldIdLst>
            <p14:sldId id="718"/>
            <p14:sldId id="701"/>
          </p14:sldIdLst>
        </p14:section>
        <p14:section name="An Example" id="{EC5C8AD2-C12B-4AE7-9B07-441A18C75470}">
          <p14:sldIdLst/>
        </p14:section>
        <p14:section name="Use Case Analysis" id="{A7DDA141-54A4-4EC5-9482-70629584D0C9}">
          <p14:sldIdLst/>
        </p14:section>
        <p14:section name="High-level `did-url` User Scenarios" id="{583130F8-B53F-4E5C-A1D4-FA5054A2936A}">
          <p14:sldIdLst/>
        </p14:section>
        <p14:section name="Lower-level `did-url` Use Cases" id="{4FC64E60-1BA5-46E2-848E-3E90230D460B}">
          <p14:sldIdLst/>
        </p14:section>
        <p14:section name="`did-uri-spec` Grammar" id="{6632D0E5-BA01-4975-9D41-201C428D725B}">
          <p14:sldIdLst/>
        </p14:section>
        <p14:section name="Testing / Validation" id="{FDA19DB8-0715-40B6-A3FC-73319E22D3B6}">
          <p14:sldIdLst/>
        </p14:section>
        <p14:section name="Impacts" id="{D1193508-C051-4D81-B6EB-AAECF8FBBB89}">
          <p14:sldIdLst/>
        </p14:section>
        <p14:section name="Conclusion" id="{A3D99601-0A56-4742-8D14-F7FFD48AA98E}">
          <p14:sldIdLst>
            <p14:sldId id="608"/>
            <p14:sldId id="669"/>
            <p14:sldId id="598"/>
            <p14:sldId id="612"/>
          </p14:sldIdLst>
        </p14:section>
        <p14:section name="Gumball Protocol" id="{00EF833F-22A3-482C-AF15-DAA998B87B19}">
          <p14:sldIdLst/>
        </p14:section>
        <p14:section name="GUMBALL PROTOCOL" id="{A51743F3-6505-49FF-8B46-40DF641800F8}">
          <p14:sldIdLst/>
        </p14:section>
        <p14:section name="NFEs" id="{5CE02D62-BD82-4EF6-A749-1F1F8FD2FF34}">
          <p14:sldIdLst/>
        </p14:section>
        <p14:section name="GUMBALL IMAGES" id="{AE09B145-9F73-426E-938C-66E04B232F43}">
          <p14:sldIdLst/>
        </p14:section>
        <p14:section name="CERTIFIED DATA" id="{12888242-BC1D-4377-BC48-039F1FB21164}">
          <p14:sldIdLst/>
        </p14:section>
        <p14:section name="BLOCKCHAIN HERD BOOK" id="{60EE25AF-276A-42F1-8C2E-B68B05BC0883}">
          <p14:sldIdLst/>
        </p14:section>
        <p14:section name="SERENTITYDAPP" id="{0E0D4DD8-B778-4DC5-A396-A44F2C45E0D4}">
          <p14:sldIdLst/>
        </p14:section>
        <p14:section name="HYPERONOMY BUSINESS BLOCKCHAIN" id="{99780CC0-9927-4DAC-9948-2530D81FC84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Herman" initials="MH" lastIdx="1" clrIdx="0">
    <p:extLst>
      <p:ext uri="{19B8F6BF-5375-455C-9EA6-DF929625EA0E}">
        <p15:presenceInfo xmlns:p15="http://schemas.microsoft.com/office/powerpoint/2012/main" userId="844217e249c738f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26D"/>
    <a:srgbClr val="E8E8E6"/>
    <a:srgbClr val="B4B3B4"/>
    <a:srgbClr val="791307"/>
    <a:srgbClr val="0085B5"/>
    <a:srgbClr val="0083B9"/>
    <a:srgbClr val="EBEBEB"/>
    <a:srgbClr val="F3F2F2"/>
    <a:srgbClr val="C0D4F3"/>
    <a:srgbClr val="A8D6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15" autoAdjust="0"/>
    <p:restoredTop sz="86241" autoAdjust="0"/>
  </p:normalViewPr>
  <p:slideViewPr>
    <p:cSldViewPr snapToGrid="0">
      <p:cViewPr varScale="1">
        <p:scale>
          <a:sx n="43" d="100"/>
          <a:sy n="43" d="100"/>
        </p:scale>
        <p:origin x="78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-74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erman" userId="844217e249c738f3" providerId="LiveId" clId="{6CD8F421-EC0E-4932-ADC2-7DB8974DB786}"/>
    <pc:docChg chg="modSld">
      <pc:chgData name="Michael Herman" userId="844217e249c738f3" providerId="LiveId" clId="{6CD8F421-EC0E-4932-ADC2-7DB8974DB786}" dt="2019-04-08T18:07:54.182" v="1"/>
      <pc:docMkLst>
        <pc:docMk/>
      </pc:docMkLst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4245550465" sldId="598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4245550465" sldId="598"/>
            <ac:picMk id="4" creationId="{9301DCE4-98DC-4610-9068-A144302565FF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740850898" sldId="604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740850898" sldId="604"/>
            <ac:picMk id="4" creationId="{F08956D4-5990-4688-9E80-552DFDFFDF51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3157589698" sldId="608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3157589698" sldId="608"/>
            <ac:picMk id="4" creationId="{7EC7A2D4-D31D-449F-8204-B9827030BF0C}"/>
          </ac:picMkLst>
        </pc:picChg>
      </pc:sldChg>
      <pc:sldChg chg="modTransition">
        <pc:chgData name="Michael Herman" userId="844217e249c738f3" providerId="LiveId" clId="{6CD8F421-EC0E-4932-ADC2-7DB8974DB786}" dt="2019-04-08T18:07:50.402" v="0"/>
        <pc:sldMkLst>
          <pc:docMk/>
          <pc:sldMk cId="2009546040" sldId="612"/>
        </pc:sldMkLst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623018135" sldId="669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623018135" sldId="669"/>
            <ac:picMk id="7" creationId="{8CFD3CBF-0E96-4868-9898-1752CA5E6897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464577982" sldId="673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464577982" sldId="673"/>
            <ac:picMk id="6" creationId="{B3DE1E66-6B37-489A-A628-610EC6893E1E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45754001" sldId="674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45754001" sldId="674"/>
            <ac:picMk id="4" creationId="{8C4DAC66-646C-4F5B-B56B-C252FDC61D00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597118703" sldId="689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597118703" sldId="689"/>
            <ac:picMk id="3" creationId="{2E9E9873-006A-4F30-9AFF-C08F9A1E48F8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798796651" sldId="690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798796651" sldId="690"/>
            <ac:picMk id="6" creationId="{9FC9F46B-8549-4ADD-885E-B589096B65C9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323093535" sldId="691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323093535" sldId="691"/>
            <ac:picMk id="6" creationId="{3FF1B1C8-2D6B-4F06-98B0-0B6B0B4F3443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125922786" sldId="701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125922786" sldId="701"/>
            <ac:picMk id="5" creationId="{A96F75C8-CE04-4FE1-AAB3-BA1339721090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219171470" sldId="706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219171470" sldId="706"/>
            <ac:picMk id="4" creationId="{D5518869-22A9-464F-8480-810C380F874F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3695946886" sldId="707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3695946886" sldId="707"/>
            <ac:picMk id="4" creationId="{7BCC14E7-49C7-40B0-8A96-4AA3E9480912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095314848" sldId="715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095314848" sldId="715"/>
            <ac:picMk id="3" creationId="{CF438E4F-4CD0-424D-B706-F538721861AF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207493497" sldId="716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207493497" sldId="716"/>
            <ac:picMk id="3" creationId="{D7195366-D2E2-4C02-8AF7-E927983BC4DD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691167993" sldId="718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691167993" sldId="718"/>
            <ac:picMk id="4" creationId="{C788766B-9EC1-45DB-B21C-7486CEB66E05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3627420177" sldId="719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3627420177" sldId="719"/>
            <ac:picMk id="24" creationId="{430A1978-F344-47E7-B049-F33A69CB9BA0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626272688" sldId="720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626272688" sldId="720"/>
            <ac:picMk id="3" creationId="{52E298F6-54E4-4B02-AD46-643E639C7C87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729251590" sldId="721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729251590" sldId="721"/>
            <ac:picMk id="4" creationId="{EB1D6E56-4572-4ABE-B8CE-5CB570EC2919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010069906" sldId="722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010069906" sldId="722"/>
            <ac:picMk id="17" creationId="{36A5A1C3-8550-4C0A-8246-5EC420973658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3954827857" sldId="723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3954827857" sldId="723"/>
            <ac:picMk id="15" creationId="{BD6C2AC5-42DA-4C4B-97F0-3AC85217C350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517678279" sldId="724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517678279" sldId="724"/>
            <ac:picMk id="13" creationId="{DEB4F443-CDEB-4E94-B900-03DEA4F9EBF1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921675248" sldId="725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921675248" sldId="725"/>
            <ac:picMk id="13" creationId="{4DC21720-18C3-487B-BF70-11ED20D14DF5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1394948818" sldId="726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1394948818" sldId="726"/>
            <ac:picMk id="12" creationId="{6D0D68FB-6F67-42B0-A9BB-F0533EE7B55E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4221183725" sldId="727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4221183725" sldId="727"/>
            <ac:picMk id="15" creationId="{4C4D70E1-8628-440E-B42B-82DA36849D1E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644048333" sldId="730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644048333" sldId="730"/>
            <ac:picMk id="3" creationId="{F14BEEF8-9E3E-4447-A9BD-21A92D995839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853682215" sldId="731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853682215" sldId="731"/>
            <ac:picMk id="4" creationId="{17D3874A-FC31-44E2-9CBC-4E0E28495783}"/>
          </ac:picMkLst>
        </pc:picChg>
      </pc:sldChg>
      <pc:sldChg chg="delSp modTransition modAnim">
        <pc:chgData name="Michael Herman" userId="844217e249c738f3" providerId="LiveId" clId="{6CD8F421-EC0E-4932-ADC2-7DB8974DB786}" dt="2019-04-08T18:07:54.182" v="1"/>
        <pc:sldMkLst>
          <pc:docMk/>
          <pc:sldMk cId="2362508270" sldId="732"/>
        </pc:sldMkLst>
        <pc:picChg chg="del">
          <ac:chgData name="Michael Herman" userId="844217e249c738f3" providerId="LiveId" clId="{6CD8F421-EC0E-4932-ADC2-7DB8974DB786}" dt="2019-04-08T18:07:54.182" v="1"/>
          <ac:picMkLst>
            <pc:docMk/>
            <pc:sldMk cId="2362508270" sldId="732"/>
            <ac:picMk id="14" creationId="{2F886A0C-A2D3-4769-9AE8-38E42C74A07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AB124-E393-4774-876C-6DE34449BB95}" type="datetimeFigureOut">
              <a:rPr lang="en-US" smtClean="0"/>
              <a:t>4/8/2019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8D1F4-A4C0-46ED-9389-425536AC7E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3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My name is Michael Herman and I am an independent blockchain architect. I live on a ranch in Alberta, Canada and</a:t>
            </a:r>
          </a:p>
          <a:p>
            <a:r>
              <a:rPr lang="en-CA" dirty="0"/>
              <a:t>I’ve worked on large, complex, distributed systems in hostile environments for more than 40 years. </a:t>
            </a:r>
          </a:p>
          <a:p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8D1F4-A4C0-46ED-9389-425536AC7E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633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1200" dirty="0"/>
              <a:t>* Makes false assumption that each Agent message has a `did` associated with it.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38D1F4-A4C0-46ED-9389-425536AC7EF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900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712" y="1258005"/>
            <a:ext cx="12241477" cy="3602126"/>
          </a:xfrm>
        </p:spPr>
        <p:txBody>
          <a:bodyPr bIns="0" anchor="b">
            <a:normAutofit/>
          </a:bodyPr>
          <a:lstStyle>
            <a:lvl1pPr algn="l">
              <a:defRPr sz="935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713" y="5125850"/>
            <a:ext cx="12241475" cy="1385642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551" b="0" cap="all" baseline="0">
                <a:solidFill>
                  <a:schemeClr val="tx1"/>
                </a:solidFill>
              </a:defRPr>
            </a:lvl1pPr>
            <a:lvl2pPr marL="647990" indent="0" algn="ctr">
              <a:buNone/>
              <a:defRPr sz="2551"/>
            </a:lvl2pPr>
            <a:lvl3pPr marL="1295979" indent="0" algn="ctr">
              <a:buNone/>
              <a:defRPr sz="2551"/>
            </a:lvl3pPr>
            <a:lvl4pPr marL="1943969" indent="0" algn="ctr">
              <a:buNone/>
              <a:defRPr sz="2268"/>
            </a:lvl4pPr>
            <a:lvl5pPr marL="2591958" indent="0" algn="ctr">
              <a:buNone/>
              <a:defRPr sz="2268"/>
            </a:lvl5pPr>
            <a:lvl6pPr marL="3239948" indent="0" algn="ctr">
              <a:buNone/>
              <a:defRPr sz="2268"/>
            </a:lvl6pPr>
            <a:lvl7pPr marL="3887937" indent="0" algn="ctr">
              <a:buNone/>
              <a:defRPr sz="2268"/>
            </a:lvl7pPr>
            <a:lvl8pPr marL="4535927" indent="0" algn="ctr">
              <a:buNone/>
              <a:defRPr sz="2268"/>
            </a:lvl8pPr>
            <a:lvl9pPr marL="5183916" indent="0" algn="ctr">
              <a:buNone/>
              <a:defRPr sz="226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740713" y="5122076"/>
            <a:ext cx="1619473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428C78-5767-4C6B-9C6A-9D1C4C34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4E1273D-8FA4-4223-BF2F-89608B92025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06848913-2D11-48F5-94D3-48B56A2BD86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649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4EE2D89-981E-4892-AB50-2BEFE425455E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A382016-F622-445C-9729-EE2A5CFFE281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AE19C16-A7D0-45E1-89E6-F9E27DD17C34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634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378219" y="1132434"/>
            <a:ext cx="2290020" cy="660474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7559" y="1132434"/>
            <a:ext cx="11095940" cy="660474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378220" y="1132434"/>
            <a:ext cx="0" cy="6604746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F2AF691-9279-4DEB-95FD-3A5D88C33991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6C5DE6A-9BFE-476A-B10F-F46A93F9A818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AE805E-920A-4C69-8CC3-63525828854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018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D326D"/>
                </a:solidFill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0" y="2036890"/>
            <a:ext cx="15870238" cy="6648245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97B6F34-C2F7-4BB2-A9B3-B7557F12AB71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99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1119" y="2489071"/>
            <a:ext cx="12250096" cy="2675907"/>
          </a:xfrm>
        </p:spPr>
        <p:txBody>
          <a:bodyPr anchor="b">
            <a:normAutofit/>
          </a:bodyPr>
          <a:lstStyle>
            <a:lvl1pPr algn="l">
              <a:defRPr sz="51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1119" y="5394754"/>
            <a:ext cx="12232084" cy="1435686"/>
          </a:xfrm>
        </p:spPr>
        <p:txBody>
          <a:bodyPr tIns="91440">
            <a:normAutofit/>
          </a:bodyPr>
          <a:lstStyle>
            <a:lvl1pPr marL="0" indent="0" algn="l">
              <a:buNone/>
              <a:defRPr sz="2551">
                <a:solidFill>
                  <a:schemeClr val="tx1"/>
                </a:solidFill>
              </a:defRPr>
            </a:lvl1pPr>
            <a:lvl2pPr marL="647990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295979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3pPr>
            <a:lvl4pPr marL="1943969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4pPr>
            <a:lvl5pPr marL="259195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5pPr>
            <a:lvl6pPr marL="323994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6pPr>
            <a:lvl7pPr marL="388793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7pPr>
            <a:lvl8pPr marL="453592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8pPr>
            <a:lvl9pPr marL="5183916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061119" y="5393038"/>
            <a:ext cx="1223208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1A31C95-E4DD-40D2-9A4B-5A53ACB5ADF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A8A9996-92C0-4DD5-859F-79F65DB62EA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7CB8846-3022-47A1-9215-483D6A5DB447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704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002" y="1140819"/>
            <a:ext cx="13614237" cy="15014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1328" y="2850141"/>
            <a:ext cx="6583656" cy="48879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0352" y="2859304"/>
            <a:ext cx="6583656" cy="48778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237F6F2-3758-4B08-8C55-0E65CC61613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6B55B94-C7B9-4EC9-8488-69515540290D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1CF34CD-3857-483D-98FD-B2B5768A1CE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672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130" y="1139790"/>
            <a:ext cx="13617108" cy="149718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1130" y="2862431"/>
            <a:ext cx="6583656" cy="11366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130" y="4003010"/>
            <a:ext cx="6583656" cy="37481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88355" y="2867326"/>
            <a:ext cx="6583656" cy="113706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088355" y="3999073"/>
            <a:ext cx="6583656" cy="3738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955AA97-1758-463A-93ED-211CB11E7E7C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C075A1B-48B7-4FAD-87B5-14B34CA0F06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8E7B976-AF7A-4BDE-B3A2-041EB7095300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395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BC0A79-33E3-419A-AB85-34666388398D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6D579B6-E979-471E-AC80-707B4308BFE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70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DDFF05B5-D7CA-483E-AEE4-94AF4DE8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632724B-EE55-45CB-A9ED-A75F7A4D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4764E6-EFF8-4FC9-B739-FB11DA910CAD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A5757B-9107-4526-ADC1-46EE70F3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7270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7559" y="1132434"/>
            <a:ext cx="4639021" cy="3184976"/>
          </a:xfrm>
        </p:spPr>
        <p:txBody>
          <a:bodyPr anchor="b">
            <a:normAutofit/>
          </a:bodyPr>
          <a:lstStyle>
            <a:lvl1pPr algn="l">
              <a:defRPr sz="3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8546" y="1132435"/>
            <a:ext cx="8521580" cy="6603239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7559" y="4543339"/>
            <a:ext cx="4641734" cy="3186484"/>
          </a:xfrm>
        </p:spPr>
        <p:txBody>
          <a:bodyPr/>
          <a:lstStyle>
            <a:lvl1pPr marL="0" indent="0" algn="l">
              <a:buNone/>
              <a:defRPr sz="2268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52673" y="4543339"/>
            <a:ext cx="463390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6047CC-DA28-4076-BC9E-0D43BFA1B3F4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CC9B87-A470-4BEB-85F2-9AC29F600A4E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030A27B-E456-42CB-9965-58F57753D0B8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7994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0597834" y="683410"/>
            <a:ext cx="5774908" cy="729813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6820" y="1600928"/>
            <a:ext cx="7841067" cy="2594599"/>
          </a:xfrm>
        </p:spPr>
        <p:txBody>
          <a:bodyPr anchor="b">
            <a:normAutofit/>
          </a:bodyPr>
          <a:lstStyle>
            <a:lvl1pPr>
              <a:defRPr sz="4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14842" y="1591048"/>
            <a:ext cx="3955976" cy="547998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4535"/>
            </a:lvl1pPr>
            <a:lvl2pPr marL="647990" indent="0">
              <a:buNone/>
              <a:defRPr sz="3968"/>
            </a:lvl2pPr>
            <a:lvl3pPr marL="1295979" indent="0">
              <a:buNone/>
              <a:defRPr sz="3402"/>
            </a:lvl3pPr>
            <a:lvl4pPr marL="1943969" indent="0">
              <a:buNone/>
              <a:defRPr sz="2835"/>
            </a:lvl4pPr>
            <a:lvl5pPr marL="2591958" indent="0">
              <a:buNone/>
              <a:defRPr sz="2835"/>
            </a:lvl5pPr>
            <a:lvl6pPr marL="3239948" indent="0">
              <a:buNone/>
              <a:defRPr sz="2835"/>
            </a:lvl6pPr>
            <a:lvl7pPr marL="3887937" indent="0">
              <a:buNone/>
              <a:defRPr sz="2835"/>
            </a:lvl7pPr>
            <a:lvl8pPr marL="4535927" indent="0">
              <a:buNone/>
              <a:defRPr sz="2835"/>
            </a:lvl8pPr>
            <a:lvl9pPr marL="5183916" indent="0">
              <a:buNone/>
              <a:defRPr sz="283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5577" y="4459007"/>
            <a:ext cx="7829836" cy="2840026"/>
          </a:xfrm>
        </p:spPr>
        <p:txBody>
          <a:bodyPr>
            <a:normAutofit/>
          </a:bodyPr>
          <a:lstStyle>
            <a:lvl1pPr marL="0" indent="0" algn="l">
              <a:buNone/>
              <a:defRPr sz="2551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051401" y="7752762"/>
            <a:ext cx="7834013" cy="45373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2EF8916B-B9DA-4EAE-8C43-3AF73A0F5150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2051401" y="4455624"/>
            <a:ext cx="78340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B9BE36-0F1E-40F3-AD21-67DBBD9B1F2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EA3EED5-19E4-4535-B714-41C8AAB75C3A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2019-04-08</a:t>
            </a:fld>
            <a:endParaRPr lang="en-CA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69453FE-7D67-4BD9-BA74-12123F478A4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39013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6">
                <a:lumMod val="5000"/>
                <a:lumOff val="95000"/>
              </a:schemeClr>
            </a:gs>
            <a:gs pos="74000">
              <a:schemeClr val="accent6">
                <a:lumMod val="45000"/>
                <a:lumOff val="55000"/>
              </a:schemeClr>
            </a:gs>
            <a:gs pos="83000">
              <a:schemeClr val="accent6">
                <a:lumMod val="45000"/>
                <a:lumOff val="55000"/>
              </a:schemeClr>
            </a:gs>
            <a:gs pos="100000">
              <a:schemeClr val="accent6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862328"/>
            <a:ext cx="17279938" cy="581960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8683435"/>
            <a:ext cx="17279938" cy="105302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57349" y="1140295"/>
            <a:ext cx="13610892" cy="1487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7349" y="2857021"/>
            <a:ext cx="13610892" cy="4890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398" y="1132433"/>
            <a:ext cx="1149472" cy="71375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968">
                <a:solidFill>
                  <a:schemeClr val="accent1"/>
                </a:solidFill>
              </a:defRPr>
            </a:lvl1pPr>
          </a:lstStyle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8686175"/>
            <a:ext cx="17279938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11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/>
  <p:txStyles>
    <p:titleStyle>
      <a:lvl1pPr algn="l" defTabSz="1295979" rtl="0" eaLnBrk="1" latinLnBrk="0" hangingPunct="1">
        <a:lnSpc>
          <a:spcPct val="90000"/>
        </a:lnSpc>
        <a:spcBef>
          <a:spcPct val="0"/>
        </a:spcBef>
        <a:buNone/>
        <a:defRPr sz="4535" b="0" i="0" kern="1200" cap="all">
          <a:solidFill>
            <a:srgbClr val="1D326D"/>
          </a:solidFill>
          <a:effectLst/>
          <a:latin typeface="+mj-lt"/>
          <a:ea typeface="+mj-ea"/>
          <a:cs typeface="+mj-cs"/>
        </a:defRPr>
      </a:lvl1pPr>
    </p:titleStyle>
    <p:bodyStyle>
      <a:lvl1pPr marL="323995" indent="-323995" algn="l" defTabSz="1295979" rtl="0" eaLnBrk="1" latinLnBrk="0" hangingPunct="1">
        <a:lnSpc>
          <a:spcPct val="120000"/>
        </a:lnSpc>
        <a:spcBef>
          <a:spcPts val="141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35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7198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551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61997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68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26796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84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91595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56394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21193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85992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507911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1pPr>
      <a:lvl2pPr marL="64799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2pPr>
      <a:lvl3pPr marL="129597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194396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4pPr>
      <a:lvl5pPr marL="259195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5pPr>
      <a:lvl6pPr marL="323994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6pPr>
      <a:lvl7pPr marL="388793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7pPr>
      <a:lvl8pPr marL="453592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8pPr>
      <a:lvl9pPr marL="5183916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8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9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0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xample.org/stuff/2019-03-01/lunch-in-barcelona" TargetMode="External"/><Relationship Id="rId2" Type="http://schemas.openxmlformats.org/officeDocument/2006/relationships/hyperlink" Target="https://example.org/2019-03-01/lunch-in-barcelon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xample.org/fr-fr/2019-03-01/lunch-in-Barcelona-v4" TargetMode="External"/><Relationship Id="rId2" Type="http://schemas.openxmlformats.org/officeDocument/2006/relationships/hyperlink" Target="https://example.org/2019-03-01/lunch-in-Barcelona-v4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529388"/>
            <a:ext cx="16536988" cy="4556961"/>
          </a:xfrm>
        </p:spPr>
        <p:txBody>
          <a:bodyPr>
            <a:normAutofit fontScale="90000"/>
          </a:bodyPr>
          <a:lstStyle/>
          <a:p>
            <a:br>
              <a:rPr lang="en-US" sz="6600" spc="-100" dirty="0">
                <a:solidFill>
                  <a:srgbClr val="1D326D"/>
                </a:solidFill>
              </a:rPr>
            </a:br>
            <a:br>
              <a:rPr lang="en-US" sz="6600" spc="-100" dirty="0">
                <a:solidFill>
                  <a:srgbClr val="1D326D"/>
                </a:solidFill>
              </a:rPr>
            </a:br>
            <a:r>
              <a:rPr lang="en-US" sz="6600" spc="-100" dirty="0">
                <a:solidFill>
                  <a:srgbClr val="1D326D"/>
                </a:solidFill>
              </a:rPr>
              <a:t>Hyperonomy Universal Decentralized Identifier URI </a:t>
            </a:r>
            <a:r>
              <a:rPr lang="en-US" sz="6600" dirty="0">
                <a:solidFill>
                  <a:srgbClr val="1D326D"/>
                </a:solidFill>
              </a:rPr>
              <a:t>Specification (</a:t>
            </a:r>
            <a:r>
              <a:rPr lang="en-US" sz="6600" cap="none" dirty="0">
                <a:solidFill>
                  <a:srgbClr val="1D326D"/>
                </a:solidFill>
                <a:latin typeface="Consolas" panose="020B0609020204030204" pitchFamily="49" charset="0"/>
              </a:rPr>
              <a:t>did-uri-spec</a:t>
            </a:r>
            <a:r>
              <a:rPr lang="en-US" sz="6600" dirty="0">
                <a:solidFill>
                  <a:srgbClr val="1D326D"/>
                </a:solidFill>
              </a:rPr>
              <a:t>):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6600" dirty="0">
                <a:solidFill>
                  <a:srgbClr val="1D326D"/>
                </a:solidFill>
              </a:rPr>
              <a:t>DSDG Matrix and </a:t>
            </a:r>
            <a:r>
              <a:rPr lang="en-US" sz="6600" cap="none" dirty="0">
                <a:solidFill>
                  <a:srgbClr val="1D326D"/>
                </a:solidFill>
                <a:latin typeface="Consolas" panose="020B0609020204030204" pitchFamily="49" charset="0"/>
              </a:rPr>
              <a:t>$</a:t>
            </a:r>
            <a:r>
              <a:rPr lang="en-US" sz="6600" cap="none" dirty="0" err="1">
                <a:solidFill>
                  <a:srgbClr val="1D326D"/>
                </a:solidFill>
                <a:latin typeface="Consolas" panose="020B0609020204030204" pitchFamily="49" charset="0"/>
              </a:rPr>
              <a:t>supportedCapabilities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5400" cap="none" dirty="0">
                <a:solidFill>
                  <a:srgbClr val="1D326D"/>
                </a:solidFill>
              </a:rPr>
              <a:t>https://github.com/mwherman2000/did-uri-spec</a:t>
            </a:r>
            <a:endParaRPr lang="en-US" sz="5400" cap="none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850" y="5650674"/>
            <a:ext cx="14944338" cy="2121725"/>
          </a:xfrm>
        </p:spPr>
        <p:txBody>
          <a:bodyPr>
            <a:normAutofit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E8D87-3CE9-4E2D-9F08-E37BA021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</a:t>
            </a:fld>
            <a:endParaRPr lang="en-US" dirty="0"/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BC9154A1-1EB1-49C9-ACB0-22A29339169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EADB35-0F1C-45F9-B41E-D189137D737B}"/>
              </a:ext>
            </a:extLst>
          </p:cNvPr>
          <p:cNvSpPr/>
          <p:nvPr/>
        </p:nvSpPr>
        <p:spPr>
          <a:xfrm>
            <a:off x="15218431" y="4271697"/>
            <a:ext cx="1540807" cy="8463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4900" dirty="0">
                <a:solidFill>
                  <a:srgbClr val="1D326D"/>
                </a:solidFill>
                <a:latin typeface="+mj-lt"/>
                <a:ea typeface="+mj-ea"/>
                <a:cs typeface="+mj-cs"/>
              </a:rPr>
              <a:t>v0.24</a:t>
            </a:r>
            <a:endParaRPr lang="en-US" sz="4900" dirty="0">
              <a:solidFill>
                <a:srgbClr val="1D326D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98796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39B77-F3B3-453C-BBCF-AAF4AF024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9745"/>
            <a:ext cx="4709987" cy="1487145"/>
          </a:xfrm>
        </p:spPr>
        <p:txBody>
          <a:bodyPr>
            <a:noAutofit/>
          </a:bodyPr>
          <a:lstStyle/>
          <a:p>
            <a:r>
              <a:rPr lang="en-US" dirty="0"/>
              <a:t>0. MASTER</a:t>
            </a: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/>
              <a:t>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0FE77A-B7CF-445B-8716-45C024373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3639260"/>
            <a:ext cx="4709987" cy="5816996"/>
          </a:xfrm>
        </p:spPr>
        <p:txBody>
          <a:bodyPr/>
          <a:lstStyle/>
          <a:p>
            <a:r>
              <a:rPr lang="en-CA" dirty="0"/>
              <a:t>Each of the following 9 Domain Specific DID Grammars are a subset of the</a:t>
            </a:r>
            <a:br>
              <a:rPr lang="en-CA" dirty="0"/>
            </a:br>
            <a:r>
              <a:rPr lang="en-CA" dirty="0"/>
              <a:t>Master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grammar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A3D80D-EEB9-4E2B-A8CA-D38AEF2845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12353" y="9019514"/>
            <a:ext cx="5868474" cy="436742"/>
          </a:xfrm>
        </p:spPr>
        <p:txBody>
          <a:bodyPr/>
          <a:lstStyle/>
          <a:p>
            <a:fld id="{897B6F34-C2F7-4BB2-A9B3-B7557F12AB71}" type="datetime1">
              <a:rPr lang="en-CA" smtClean="0"/>
              <a:t>2019-04-08</a:t>
            </a:fld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20560A-03E1-42D6-BBDD-0DBD8B3F60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707" y="0"/>
            <a:ext cx="11084510" cy="97202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624564E-2D63-45B4-A179-5812F5B8EC1D}"/>
              </a:ext>
            </a:extLst>
          </p:cNvPr>
          <p:cNvSpPr/>
          <p:nvPr/>
        </p:nvSpPr>
        <p:spPr>
          <a:xfrm>
            <a:off x="5312357" y="748666"/>
            <a:ext cx="7087801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5A4C631-E2A4-4D2C-8C56-41276BF1102B}"/>
              </a:ext>
            </a:extLst>
          </p:cNvPr>
          <p:cNvSpPr/>
          <p:nvPr/>
        </p:nvSpPr>
        <p:spPr>
          <a:xfrm>
            <a:off x="5312356" y="3394189"/>
            <a:ext cx="6071413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01A963F-7A67-4742-8107-6ECE26F3C4C0}"/>
              </a:ext>
            </a:extLst>
          </p:cNvPr>
          <p:cNvSpPr/>
          <p:nvPr/>
        </p:nvSpPr>
        <p:spPr>
          <a:xfrm>
            <a:off x="5312355" y="4482188"/>
            <a:ext cx="10299355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8A3962-F9E0-4A5D-B8F1-5C558A479B8E}"/>
              </a:ext>
            </a:extLst>
          </p:cNvPr>
          <p:cNvSpPr/>
          <p:nvPr/>
        </p:nvSpPr>
        <p:spPr>
          <a:xfrm>
            <a:off x="5312355" y="8751641"/>
            <a:ext cx="6071413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0CDE7AF-6725-4B8B-AD99-14120142B601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C59A276-0091-48F1-BEC9-419555B32E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0711674-985B-44D0-9880-A5660BB8D9E1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362508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CDC9DA-E987-490F-B145-E34C95DACD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98" y="547763"/>
            <a:ext cx="12600000" cy="4619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EECD3F-09C4-4782-A346-9F30FC7F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9" y="570065"/>
            <a:ext cx="5005349" cy="359553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D326D"/>
                </a:solidFill>
              </a:rPr>
              <a:t>1. Minimally Viable</a:t>
            </a: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solidFill>
                  <a:srgbClr val="1D326D"/>
                </a:solidFill>
                <a:latin typeface="Consolas" panose="020B0609020204030204" pitchFamily="49" charset="0"/>
              </a:rPr>
              <a:t>uri</a:t>
            </a: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-spec</a:t>
            </a:r>
            <a:r>
              <a:rPr lang="en-US" dirty="0">
                <a:solidFill>
                  <a:srgbClr val="1D326D"/>
                </a:solidFill>
              </a:rPr>
              <a:t> Grammar</a:t>
            </a:r>
            <a:br>
              <a:rPr lang="en-US" dirty="0">
                <a:solidFill>
                  <a:srgbClr val="1D326D"/>
                </a:solidFill>
              </a:rPr>
            </a:b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latin typeface="Consolas" panose="020B0609020204030204" pitchFamily="49" charset="0"/>
              </a:rPr>
              <a:t>did</a:t>
            </a:r>
            <a:endParaRPr lang="en-US" dirty="0">
              <a:solidFill>
                <a:srgbClr val="1D326D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912592-3DC2-49DE-B1AB-13AC79493761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0CBB24-B6F2-42E4-9450-57EE2229D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26CE41-0912-4CD0-88A1-BCE24003452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E13AAD27-4502-4D6E-A413-FF726B87C37A}"/>
              </a:ext>
            </a:extLst>
          </p:cNvPr>
          <p:cNvSpPr/>
          <p:nvPr/>
        </p:nvSpPr>
        <p:spPr>
          <a:xfrm>
            <a:off x="5379261" y="1319423"/>
            <a:ext cx="7087801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A864669-1B41-49A7-B69D-16DE5F14FF03}"/>
              </a:ext>
            </a:extLst>
          </p:cNvPr>
          <p:cNvSpPr/>
          <p:nvPr/>
        </p:nvSpPr>
        <p:spPr>
          <a:xfrm>
            <a:off x="5379261" y="3946809"/>
            <a:ext cx="7087801" cy="424469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749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7B532F2F-DE8C-40E5-98AC-5AF1E3B4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250" y="180131"/>
            <a:ext cx="12524804" cy="936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EECD3F-09C4-4782-A346-9F30FC7F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" y="570065"/>
            <a:ext cx="5072256" cy="359553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D326D"/>
                </a:solidFill>
              </a:rPr>
              <a:t>2. Simple</a:t>
            </a: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solidFill>
                  <a:srgbClr val="1D326D"/>
                </a:solidFill>
                <a:latin typeface="Consolas" panose="020B0609020204030204" pitchFamily="49" charset="0"/>
              </a:rPr>
              <a:t>uri</a:t>
            </a: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-spec</a:t>
            </a:r>
            <a:r>
              <a:rPr lang="en-US" dirty="0">
                <a:solidFill>
                  <a:srgbClr val="1D326D"/>
                </a:solidFill>
              </a:rPr>
              <a:t> Grammar</a:t>
            </a:r>
            <a:br>
              <a:rPr lang="en-US" dirty="0">
                <a:solidFill>
                  <a:srgbClr val="1D326D"/>
                </a:solidFill>
              </a:rPr>
            </a:b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latin typeface="Consolas" panose="020B0609020204030204" pitchFamily="49" charset="0"/>
              </a:rPr>
              <a:t>did</a:t>
            </a:r>
            <a:endParaRPr lang="en-US" dirty="0">
              <a:solidFill>
                <a:srgbClr val="1D326D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912592-3DC2-49DE-B1AB-13AC79493761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0CBB24-B6F2-42E4-9450-57EE2229D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26CE41-0912-4CD0-88A1-BCE24003452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AD6D54C0-8B8F-46DE-BF6B-E7347BD01B7B}"/>
              </a:ext>
            </a:extLst>
          </p:cNvPr>
          <p:cNvSpPr/>
          <p:nvPr/>
        </p:nvSpPr>
        <p:spPr>
          <a:xfrm>
            <a:off x="5379261" y="1006357"/>
            <a:ext cx="7710521" cy="9686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9D5E13-1E2A-4895-ABB7-AB867E6D13F5}"/>
              </a:ext>
            </a:extLst>
          </p:cNvPr>
          <p:cNvSpPr/>
          <p:nvPr/>
        </p:nvSpPr>
        <p:spPr>
          <a:xfrm>
            <a:off x="5379261" y="3902205"/>
            <a:ext cx="7533851" cy="40216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0DB882-CE6D-441D-B1DB-408F24ECC85B}"/>
              </a:ext>
            </a:extLst>
          </p:cNvPr>
          <p:cNvSpPr/>
          <p:nvPr/>
        </p:nvSpPr>
        <p:spPr>
          <a:xfrm>
            <a:off x="5379260" y="4502568"/>
            <a:ext cx="11191452" cy="40216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61AE76-4104-4557-A18D-EB3F660AD94F}"/>
              </a:ext>
            </a:extLst>
          </p:cNvPr>
          <p:cNvSpPr/>
          <p:nvPr/>
        </p:nvSpPr>
        <p:spPr>
          <a:xfrm>
            <a:off x="5379260" y="8582205"/>
            <a:ext cx="7533851" cy="91332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711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976E0B9-DC35-4086-8D44-FB0A613A59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337" y="0"/>
            <a:ext cx="10693035" cy="97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7686D3-E409-4E44-96C0-6FF311958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9745"/>
            <a:ext cx="5062654" cy="5070470"/>
          </a:xfrm>
        </p:spPr>
        <p:txBody>
          <a:bodyPr>
            <a:noAutofit/>
          </a:bodyPr>
          <a:lstStyle/>
          <a:p>
            <a:r>
              <a:rPr lang="en-US" dirty="0"/>
              <a:t>3. DID Document </a:t>
            </a: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AD8EA7A-CCBB-415F-9C99-234E1D5C349E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C353A8-8FA7-485F-AE6C-A576964A9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A608F03-DB77-49C2-8820-9CE772976FA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C1AC73D-DBA9-4754-AEE4-FD7AFEF8E096}"/>
              </a:ext>
            </a:extLst>
          </p:cNvPr>
          <p:cNvSpPr/>
          <p:nvPr/>
        </p:nvSpPr>
        <p:spPr>
          <a:xfrm>
            <a:off x="5611618" y="731445"/>
            <a:ext cx="7212285" cy="87433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46D401-5518-4BA3-9FA1-3C33787B6CC6}"/>
              </a:ext>
            </a:extLst>
          </p:cNvPr>
          <p:cNvSpPr/>
          <p:nvPr/>
        </p:nvSpPr>
        <p:spPr>
          <a:xfrm>
            <a:off x="5611618" y="3183763"/>
            <a:ext cx="7212285" cy="40216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CCE8818-A45E-4BB2-88B7-5F5080501D2D}"/>
              </a:ext>
            </a:extLst>
          </p:cNvPr>
          <p:cNvSpPr/>
          <p:nvPr/>
        </p:nvSpPr>
        <p:spPr>
          <a:xfrm>
            <a:off x="5611618" y="3683863"/>
            <a:ext cx="9531738" cy="40216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AF0D33-EEF9-4185-A8A9-0E64E05A7B0F}"/>
              </a:ext>
            </a:extLst>
          </p:cNvPr>
          <p:cNvSpPr/>
          <p:nvPr/>
        </p:nvSpPr>
        <p:spPr>
          <a:xfrm>
            <a:off x="5611617" y="7627433"/>
            <a:ext cx="7212285" cy="107051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7D7D313-4F53-499F-8AA0-6B51488BA9E5}"/>
              </a:ext>
            </a:extLst>
          </p:cNvPr>
          <p:cNvSpPr/>
          <p:nvPr/>
        </p:nvSpPr>
        <p:spPr>
          <a:xfrm>
            <a:off x="5611617" y="8805262"/>
            <a:ext cx="7212285" cy="87433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10069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5" grpId="0" animBg="1"/>
      <p:bldP spid="1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0183BAD-3757-49FD-B3B7-6FD60402C8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2654" y="0"/>
            <a:ext cx="10331748" cy="97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366CD8-345B-413E-8892-4816C72A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49745"/>
            <a:ext cx="5084956" cy="4310386"/>
          </a:xfrm>
        </p:spPr>
        <p:txBody>
          <a:bodyPr>
            <a:noAutofit/>
          </a:bodyPr>
          <a:lstStyle/>
          <a:p>
            <a:r>
              <a:rPr lang="en-CA" dirty="0"/>
              <a:t>4. </a:t>
            </a:r>
            <a:r>
              <a:rPr lang="en-US" dirty="0"/>
              <a:t>DID Document Collections </a:t>
            </a: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did-method</a:t>
            </a:r>
            <a:br>
              <a:rPr lang="en-US" dirty="0"/>
            </a:b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8E3C5FF-8C38-40EB-9557-BCEA68FBB750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3C44F60-4E5F-4891-966B-129C575E1BE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FAE7435-1E71-4D92-B7B8-0067EDD898FF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801719E4-0147-4A35-97CB-4597B3D9F5E1}"/>
              </a:ext>
            </a:extLst>
          </p:cNvPr>
          <p:cNvSpPr/>
          <p:nvPr/>
        </p:nvSpPr>
        <p:spPr>
          <a:xfrm>
            <a:off x="5638571" y="-4535"/>
            <a:ext cx="9711227" cy="55428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605A12-FC8F-4E8B-ADE8-E953F442D0DB}"/>
              </a:ext>
            </a:extLst>
          </p:cNvPr>
          <p:cNvSpPr/>
          <p:nvPr/>
        </p:nvSpPr>
        <p:spPr>
          <a:xfrm>
            <a:off x="5638570" y="4511174"/>
            <a:ext cx="9711227" cy="220990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611FC8-8AF3-4BAD-A3C4-B08762A32C0D}"/>
              </a:ext>
            </a:extLst>
          </p:cNvPr>
          <p:cNvSpPr/>
          <p:nvPr/>
        </p:nvSpPr>
        <p:spPr>
          <a:xfrm>
            <a:off x="5638569" y="6891455"/>
            <a:ext cx="9711227" cy="282880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54827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66CD8-345B-413E-8892-4816C72A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49745"/>
            <a:ext cx="5018049" cy="4310386"/>
          </a:xfrm>
        </p:spPr>
        <p:txBody>
          <a:bodyPr>
            <a:noAutofit/>
          </a:bodyPr>
          <a:lstStyle/>
          <a:p>
            <a:r>
              <a:rPr lang="en-CA" dirty="0"/>
              <a:t>5. </a:t>
            </a:r>
            <a:r>
              <a:rPr lang="en-US" dirty="0"/>
              <a:t>DID Document Collections </a:t>
            </a: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did-root</a:t>
            </a:r>
            <a:br>
              <a:rPr lang="en-US" dirty="0"/>
            </a:b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8B6D09-CB2D-4910-AB63-F6822764C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3871" y="-1"/>
            <a:ext cx="10349842" cy="972026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BDD6AE9A-A586-4E20-9658-7B39D8470AC5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EA6EB0F-C048-41BB-A8D9-ED55A68CE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3764B5-0DE5-4CC5-8590-46439C99788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584F0C91-BB26-49F4-BD00-ECF2010C7FAB}"/>
              </a:ext>
            </a:extLst>
          </p:cNvPr>
          <p:cNvSpPr/>
          <p:nvPr/>
        </p:nvSpPr>
        <p:spPr>
          <a:xfrm>
            <a:off x="5683175" y="-4535"/>
            <a:ext cx="9711227" cy="93056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F2288C-C7AD-4778-8913-DDD705B911AC}"/>
              </a:ext>
            </a:extLst>
          </p:cNvPr>
          <p:cNvSpPr/>
          <p:nvPr/>
        </p:nvSpPr>
        <p:spPr>
          <a:xfrm>
            <a:off x="5683174" y="4511174"/>
            <a:ext cx="9711227" cy="220990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D919E7-1F79-4E03-BF23-196FA7F05683}"/>
              </a:ext>
            </a:extLst>
          </p:cNvPr>
          <p:cNvSpPr/>
          <p:nvPr/>
        </p:nvSpPr>
        <p:spPr>
          <a:xfrm>
            <a:off x="5683173" y="6891455"/>
            <a:ext cx="9711227" cy="2828808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7678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86CB325-2119-40C9-BAFD-3692489EA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409" y="549745"/>
            <a:ext cx="12394529" cy="91705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366CD8-345B-413E-8892-4816C72A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49745"/>
            <a:ext cx="5018049" cy="4310386"/>
          </a:xfrm>
        </p:spPr>
        <p:txBody>
          <a:bodyPr>
            <a:noAutofit/>
          </a:bodyPr>
          <a:lstStyle/>
          <a:p>
            <a:r>
              <a:rPr lang="en-US" dirty="0"/>
              <a:t>6. Minimally Viable</a:t>
            </a: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 with </a:t>
            </a:r>
            <a:r>
              <a:rPr lang="en-US" cap="none" dirty="0">
                <a:latin typeface="Consolas" panose="020B0609020204030204" pitchFamily="49" charset="0"/>
              </a:rPr>
              <a:t>$supported-Capabilities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did-method</a:t>
            </a:r>
            <a:br>
              <a:rPr lang="en-US" dirty="0"/>
            </a:b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88349B1-A2FD-468B-ACEC-72ADABB78145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D2ECAE1-2B30-4E36-9048-6308C980D7D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2435068-C529-4E46-9FE6-7AD222E5CA0E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6675E885-21AE-4CA0-B9EF-967B759AEF0E}"/>
              </a:ext>
            </a:extLst>
          </p:cNvPr>
          <p:cNvSpPr/>
          <p:nvPr/>
        </p:nvSpPr>
        <p:spPr>
          <a:xfrm>
            <a:off x="5477691" y="1320294"/>
            <a:ext cx="7814563" cy="93056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50A341-DF01-40AB-BE24-D1F2D3C27C6D}"/>
              </a:ext>
            </a:extLst>
          </p:cNvPr>
          <p:cNvSpPr/>
          <p:nvPr/>
        </p:nvSpPr>
        <p:spPr>
          <a:xfrm>
            <a:off x="5477691" y="3960545"/>
            <a:ext cx="7814563" cy="70066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29555ED-CC60-4F18-8436-8EBA727A915C}"/>
              </a:ext>
            </a:extLst>
          </p:cNvPr>
          <p:cNvSpPr/>
          <p:nvPr/>
        </p:nvSpPr>
        <p:spPr>
          <a:xfrm>
            <a:off x="5477691" y="8608741"/>
            <a:ext cx="7814563" cy="108922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167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F9423BB-5572-4792-AF48-60508F632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267" y="0"/>
            <a:ext cx="11443656" cy="97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366CD8-345B-413E-8892-4816C72A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49745"/>
            <a:ext cx="5018049" cy="4310386"/>
          </a:xfrm>
        </p:spPr>
        <p:txBody>
          <a:bodyPr>
            <a:noAutofit/>
          </a:bodyPr>
          <a:lstStyle/>
          <a:p>
            <a:r>
              <a:rPr lang="en-US" dirty="0"/>
              <a:t>7. Simple</a:t>
            </a: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 with </a:t>
            </a:r>
            <a:r>
              <a:rPr lang="en-US" cap="none" dirty="0">
                <a:latin typeface="Consolas" panose="020B0609020204030204" pitchFamily="49" charset="0"/>
              </a:rPr>
              <a:t>$supported-Capabilities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did-method</a:t>
            </a:r>
            <a:br>
              <a:rPr lang="en-US" dirty="0"/>
            </a:b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4F59961-776A-46C6-B57F-2394A0EF0697}"/>
              </a:ext>
            </a:extLst>
          </p:cNvPr>
          <p:cNvSpPr/>
          <p:nvPr/>
        </p:nvSpPr>
        <p:spPr>
          <a:xfrm>
            <a:off x="5657899" y="851943"/>
            <a:ext cx="7634356" cy="88764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B45AC6-4C7E-48BE-953F-BAA7C342FBCB}"/>
              </a:ext>
            </a:extLst>
          </p:cNvPr>
          <p:cNvSpPr/>
          <p:nvPr/>
        </p:nvSpPr>
        <p:spPr>
          <a:xfrm>
            <a:off x="5657897" y="3423411"/>
            <a:ext cx="10176835" cy="130296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172C9B9-E0B2-48D5-8330-A3BE35BC100D}"/>
              </a:ext>
            </a:extLst>
          </p:cNvPr>
          <p:cNvSpPr/>
          <p:nvPr/>
        </p:nvSpPr>
        <p:spPr>
          <a:xfrm>
            <a:off x="5477691" y="8586439"/>
            <a:ext cx="7814563" cy="108922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71F39E8-6EBA-4874-9818-3BFB10F07359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8773514-249F-412B-9D29-D36EF2489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483ED91-16AA-4E08-9792-71A75A48ACF9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94948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6A9F5F7-2EAD-45C0-9242-DDD3C3DCF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923" y="0"/>
            <a:ext cx="11293381" cy="9720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366CD8-345B-413E-8892-4816C72AE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549745"/>
            <a:ext cx="5018049" cy="4310386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/>
              <a:t>8. Simple</a:t>
            </a: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 with </a:t>
            </a:r>
            <a:r>
              <a:rPr lang="en-US" cap="none" dirty="0">
                <a:latin typeface="Consolas" panose="020B0609020204030204" pitchFamily="49" charset="0"/>
              </a:rPr>
              <a:t>$supported-Capabilities</a:t>
            </a:r>
            <a:br>
              <a:rPr lang="en-US" dirty="0"/>
            </a:b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did-root</a:t>
            </a:r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9BA215-4234-407B-9A7F-9E4240AF583B}"/>
              </a:ext>
            </a:extLst>
          </p:cNvPr>
          <p:cNvSpPr/>
          <p:nvPr/>
        </p:nvSpPr>
        <p:spPr>
          <a:xfrm>
            <a:off x="5657899" y="762735"/>
            <a:ext cx="7634356" cy="887647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621186-CD5A-46B4-A896-CF9650FD372A}"/>
              </a:ext>
            </a:extLst>
          </p:cNvPr>
          <p:cNvSpPr/>
          <p:nvPr/>
        </p:nvSpPr>
        <p:spPr>
          <a:xfrm>
            <a:off x="5657897" y="3378807"/>
            <a:ext cx="10176835" cy="140146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3559A1-20BA-49E1-B11D-F075CE67D522}"/>
              </a:ext>
            </a:extLst>
          </p:cNvPr>
          <p:cNvSpPr/>
          <p:nvPr/>
        </p:nvSpPr>
        <p:spPr>
          <a:xfrm>
            <a:off x="5657897" y="8623860"/>
            <a:ext cx="7814563" cy="108922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7A0A380-5309-4B9B-B63A-02B2E4A8A5B8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5E34DAC-AAB0-4866-BEDE-8C9A463CD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F67EAD4-88E5-4343-86DB-517168EA1E53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221183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556038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</a:t>
            </a:r>
            <a:r>
              <a:rPr lang="en-US" sz="6600" spc="-250" dirty="0">
                <a:solidFill>
                  <a:srgbClr val="1D326D"/>
                </a:solidFill>
                <a:sym typeface="Wingdings" panose="05000000000000000000" pitchFamily="2" charset="2"/>
              </a:rPr>
              <a:t>Domain-Specific DID Grammars Matrix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171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3D4179-6F2E-4882-A4E5-5C4BF469A1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47890"/>
            <a:ext cx="17279937" cy="129599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14A7FA-EA13-4201-90F2-61CC47A4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850555"/>
          </a:xfrm>
        </p:spPr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Michael Herman</a:t>
            </a:r>
            <a:br>
              <a:rPr lang="en-CA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Independent Blockchain Architect</a:t>
            </a:r>
            <a:b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Alberta, CANADA</a:t>
            </a:r>
            <a:endParaRPr lang="en-US" sz="32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230935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CDC9DA-E987-490F-B145-E34C95DAC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498" y="547763"/>
            <a:ext cx="12600000" cy="46194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EECD3F-09C4-4782-A346-9F30FC7F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9" y="570065"/>
            <a:ext cx="5005349" cy="3595535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rgbClr val="1D326D"/>
                </a:solidFill>
              </a:rPr>
              <a:t>1. Minimally Viable</a:t>
            </a: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solidFill>
                  <a:srgbClr val="1D326D"/>
                </a:solidFill>
                <a:latin typeface="Consolas" panose="020B0609020204030204" pitchFamily="49" charset="0"/>
              </a:rPr>
              <a:t>uri</a:t>
            </a:r>
            <a:r>
              <a:rPr lang="en-US" cap="none" dirty="0">
                <a:solidFill>
                  <a:srgbClr val="1D326D"/>
                </a:solidFill>
                <a:latin typeface="Consolas" panose="020B0609020204030204" pitchFamily="49" charset="0"/>
              </a:rPr>
              <a:t>-spec</a:t>
            </a:r>
            <a:r>
              <a:rPr lang="en-US" dirty="0">
                <a:solidFill>
                  <a:srgbClr val="1D326D"/>
                </a:solidFill>
              </a:rPr>
              <a:t> Grammar</a:t>
            </a:r>
            <a:br>
              <a:rPr lang="en-US" dirty="0">
                <a:solidFill>
                  <a:srgbClr val="1D326D"/>
                </a:solidFill>
              </a:rPr>
            </a:br>
            <a:br>
              <a:rPr lang="en-US" dirty="0">
                <a:solidFill>
                  <a:srgbClr val="1D326D"/>
                </a:solidFill>
              </a:rPr>
            </a:br>
            <a:r>
              <a:rPr lang="en-US" cap="none" dirty="0">
                <a:latin typeface="Consolas" panose="020B0609020204030204" pitchFamily="49" charset="0"/>
              </a:rPr>
              <a:t>did</a:t>
            </a:r>
            <a:endParaRPr lang="en-US" dirty="0">
              <a:solidFill>
                <a:srgbClr val="1D326D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912592-3DC2-49DE-B1AB-13AC79493761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0CBB24-B6F2-42E4-9450-57EE2229D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26CE41-0912-4CD0-88A1-BCE24003452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4048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73C5FA-B886-4E4F-8408-9E03811928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421" y="0"/>
            <a:ext cx="11084510" cy="97202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EECD3F-09C4-4782-A346-9F30FC7F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00" y="570065"/>
            <a:ext cx="4795520" cy="7213486"/>
          </a:xfrm>
        </p:spPr>
        <p:txBody>
          <a:bodyPr>
            <a:noAutofit/>
          </a:bodyPr>
          <a:lstStyle/>
          <a:p>
            <a:r>
              <a:rPr lang="en-US" dirty="0"/>
              <a:t>0. MASTER</a:t>
            </a:r>
            <a:br>
              <a:rPr lang="en-US" dirty="0"/>
            </a:b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/>
              <a:t> Grammar</a:t>
            </a:r>
            <a:br>
              <a:rPr lang="en-US" dirty="0">
                <a:solidFill>
                  <a:srgbClr val="1D326D"/>
                </a:solidFill>
              </a:rPr>
            </a:br>
            <a:br>
              <a:rPr lang="en-US" dirty="0">
                <a:solidFill>
                  <a:srgbClr val="1D326D"/>
                </a:solidFill>
              </a:rPr>
            </a:br>
            <a:r>
              <a:rPr lang="en-US" dirty="0">
                <a:solidFill>
                  <a:srgbClr val="1D326D"/>
                </a:solidFill>
              </a:rPr>
              <a:t>“All-In” </a:t>
            </a: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/>
              <a:t> Grammar</a:t>
            </a:r>
            <a:endParaRPr lang="en-US" dirty="0">
              <a:solidFill>
                <a:srgbClr val="1D326D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912592-3DC2-49DE-B1AB-13AC79493761}"/>
              </a:ext>
            </a:extLst>
          </p:cNvPr>
          <p:cNvGrpSpPr/>
          <p:nvPr/>
        </p:nvGrpSpPr>
        <p:grpSpPr>
          <a:xfrm>
            <a:off x="13493680" y="1096403"/>
            <a:ext cx="3390476" cy="2542857"/>
            <a:chOff x="13673562" y="215900"/>
            <a:chExt cx="3390476" cy="254285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0CBB24-B6F2-42E4-9450-57EE2229DB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726CE41-0912-4CD0-88A1-BCE240034520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5314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D8A72598-B85D-4842-8838-A856AE1EC36F}"/>
              </a:ext>
            </a:extLst>
          </p:cNvPr>
          <p:cNvSpPr/>
          <p:nvPr/>
        </p:nvSpPr>
        <p:spPr>
          <a:xfrm>
            <a:off x="0" y="8139659"/>
            <a:ext cx="17279938" cy="1591088"/>
          </a:xfrm>
          <a:prstGeom prst="rect">
            <a:avLst/>
          </a:prstGeom>
          <a:solidFill>
            <a:srgbClr val="E8E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rgbClr val="1D326D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B8D159-6FB6-43D3-8534-7CFD48357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Domain Specific DID Grammar MATRIX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C83F350-1504-4891-B470-41E4A7685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5306285"/>
              </p:ext>
            </p:extLst>
          </p:nvPr>
        </p:nvGraphicFramePr>
        <p:xfrm>
          <a:off x="2911642" y="1600109"/>
          <a:ext cx="14368293" cy="64797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9431">
                  <a:extLst>
                    <a:ext uri="{9D8B030D-6E8A-4147-A177-3AD203B41FA5}">
                      <a16:colId xmlns:a16="http://schemas.microsoft.com/office/drawing/2014/main" val="3266654062"/>
                    </a:ext>
                  </a:extLst>
                </a:gridCol>
                <a:gridCol w="4789431">
                  <a:extLst>
                    <a:ext uri="{9D8B030D-6E8A-4147-A177-3AD203B41FA5}">
                      <a16:colId xmlns:a16="http://schemas.microsoft.com/office/drawing/2014/main" val="1615705068"/>
                    </a:ext>
                  </a:extLst>
                </a:gridCol>
                <a:gridCol w="4789431">
                  <a:extLst>
                    <a:ext uri="{9D8B030D-6E8A-4147-A177-3AD203B41FA5}">
                      <a16:colId xmlns:a16="http://schemas.microsoft.com/office/drawing/2014/main" val="1384732115"/>
                    </a:ext>
                  </a:extLst>
                </a:gridCol>
              </a:tblGrid>
              <a:tr h="2159911"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3. DID Document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b="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Grammar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4. DID Document Collections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b="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Grammar</a:t>
                      </a:r>
                      <a:endParaRPr lang="en-US" sz="2800" b="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5. DID Document Collections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b="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b="0" dirty="0">
                          <a:solidFill>
                            <a:srgbClr val="1D326D"/>
                          </a:solidFill>
                        </a:rPr>
                        <a:t>Grammar</a:t>
                      </a:r>
                      <a:endParaRPr lang="en-US" sz="2800" b="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b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857600296"/>
                  </a:ext>
                </a:extLst>
              </a:tr>
              <a:tr h="215991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2. Simple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Grammar</a:t>
                      </a:r>
                      <a:endParaRPr lang="en-US" sz="28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7. Simple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Grammar with $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</a:rPr>
                        <a:t>supportedCapabilities</a:t>
                      </a: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8. Simple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Grammar with $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</a:rPr>
                        <a:t>supportedCapabilities</a:t>
                      </a:r>
                      <a:endParaRPr lang="en-US" sz="28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89381760"/>
                  </a:ext>
                </a:extLst>
              </a:tr>
              <a:tr h="2159911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1. Minimally Viable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Grammar</a:t>
                      </a:r>
                      <a:endParaRPr lang="en-US" sz="28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6. Minimally Viable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-spec </a:t>
                      </a:r>
                      <a:r>
                        <a:rPr lang="en-US" sz="2800" dirty="0">
                          <a:solidFill>
                            <a:srgbClr val="1D326D"/>
                          </a:solidFill>
                        </a:rPr>
                        <a:t>Grammar with $</a:t>
                      </a:r>
                      <a:r>
                        <a:rPr lang="en-US" sz="2800" dirty="0" err="1">
                          <a:solidFill>
                            <a:srgbClr val="1D326D"/>
                          </a:solidFill>
                        </a:rPr>
                        <a:t>supportedCapabilities</a:t>
                      </a:r>
                      <a:endParaRPr lang="en-US" sz="2800" dirty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28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CA" sz="2800" dirty="0">
                          <a:solidFill>
                            <a:srgbClr val="1D326D"/>
                          </a:solidFill>
                        </a:rPr>
                        <a:t>9. N/A</a:t>
                      </a:r>
                      <a:endParaRPr lang="en-US" sz="2800" dirty="0">
                        <a:solidFill>
                          <a:srgbClr val="1D326D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93355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95C83BD-0A7B-42AE-A118-1821ADB5C585}"/>
              </a:ext>
            </a:extLst>
          </p:cNvPr>
          <p:cNvSpPr txBox="1"/>
          <p:nvPr/>
        </p:nvSpPr>
        <p:spPr>
          <a:xfrm>
            <a:off x="2911641" y="8095062"/>
            <a:ext cx="4805002" cy="64633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  <a:latin typeface="Consolas" panose="020B0609020204030204" pitchFamily="49" charset="0"/>
              </a:rPr>
              <a:t>did</a:t>
            </a:r>
            <a:endParaRPr lang="en-US" sz="2800" b="1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2F1723-D4C3-49E9-ABF6-15CFAE1E11C3}"/>
              </a:ext>
            </a:extLst>
          </p:cNvPr>
          <p:cNvSpPr txBox="1"/>
          <p:nvPr/>
        </p:nvSpPr>
        <p:spPr>
          <a:xfrm>
            <a:off x="7716643" y="8095062"/>
            <a:ext cx="4805001" cy="64633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  <a:latin typeface="Consolas" panose="020B0609020204030204" pitchFamily="49" charset="0"/>
              </a:rPr>
              <a:t>did-method</a:t>
            </a:r>
            <a:endParaRPr lang="en-US" sz="2800" b="1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E7B6A3-9892-424F-BE7D-6344253E8F3E}"/>
              </a:ext>
            </a:extLst>
          </p:cNvPr>
          <p:cNvSpPr txBox="1"/>
          <p:nvPr/>
        </p:nvSpPr>
        <p:spPr>
          <a:xfrm>
            <a:off x="12521644" y="8079838"/>
            <a:ext cx="4758293" cy="646331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  <a:latin typeface="Consolas" panose="020B0609020204030204" pitchFamily="49" charset="0"/>
              </a:rPr>
              <a:t>did-root</a:t>
            </a:r>
            <a:endParaRPr lang="en-US" sz="2800" b="1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69F725-2E7E-4837-A36C-BA2B243E29A2}"/>
              </a:ext>
            </a:extLst>
          </p:cNvPr>
          <p:cNvSpPr txBox="1"/>
          <p:nvPr/>
        </p:nvSpPr>
        <p:spPr>
          <a:xfrm>
            <a:off x="535259" y="6279878"/>
            <a:ext cx="2376384" cy="148714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</a:rPr>
              <a:t>Minimally</a:t>
            </a:r>
          </a:p>
          <a:p>
            <a:pPr algn="ctr"/>
            <a:r>
              <a:rPr lang="en-CA" sz="2800" b="1" dirty="0">
                <a:solidFill>
                  <a:srgbClr val="1D326D"/>
                </a:solidFill>
              </a:rPr>
              <a:t>Viable</a:t>
            </a:r>
            <a:endParaRPr lang="en-US" sz="2800" b="1" dirty="0">
              <a:solidFill>
                <a:srgbClr val="1D326D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B3183C-AAAB-492A-917B-73A8C5290896}"/>
              </a:ext>
            </a:extLst>
          </p:cNvPr>
          <p:cNvSpPr txBox="1"/>
          <p:nvPr/>
        </p:nvSpPr>
        <p:spPr>
          <a:xfrm>
            <a:off x="535257" y="4181633"/>
            <a:ext cx="2376384" cy="148714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</a:rPr>
              <a:t>Generic</a:t>
            </a:r>
            <a:endParaRPr lang="en-US" sz="2800" b="1" dirty="0">
              <a:solidFill>
                <a:srgbClr val="1D326D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ADCAE6-21B6-49F6-AA1A-7353EF325EE5}"/>
              </a:ext>
            </a:extLst>
          </p:cNvPr>
          <p:cNvSpPr txBox="1"/>
          <p:nvPr/>
        </p:nvSpPr>
        <p:spPr>
          <a:xfrm>
            <a:off x="535256" y="1998679"/>
            <a:ext cx="2376385" cy="1487145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CA" sz="2800" b="1" dirty="0">
                <a:solidFill>
                  <a:srgbClr val="1D326D"/>
                </a:solidFill>
              </a:rPr>
              <a:t>Bounded</a:t>
            </a:r>
            <a:endParaRPr lang="en-US" sz="2800" b="1" dirty="0">
              <a:solidFill>
                <a:srgbClr val="1D326D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4ACCA2-689F-4E51-9EDE-DC6B443746FD}"/>
              </a:ext>
            </a:extLst>
          </p:cNvPr>
          <p:cNvSpPr txBox="1"/>
          <p:nvPr/>
        </p:nvSpPr>
        <p:spPr>
          <a:xfrm rot="16200000">
            <a:off x="-2876289" y="4467568"/>
            <a:ext cx="6479731" cy="74480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CA" sz="3600" b="1" dirty="0">
                <a:solidFill>
                  <a:srgbClr val="1D326D"/>
                </a:solidFill>
              </a:rPr>
              <a:t>Depth</a:t>
            </a:r>
            <a:endParaRPr lang="en-US" sz="3600" b="1" dirty="0">
              <a:solidFill>
                <a:srgbClr val="1D326D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39D83D-9426-4C92-B18C-4B10815F51A3}"/>
              </a:ext>
            </a:extLst>
          </p:cNvPr>
          <p:cNvSpPr txBox="1"/>
          <p:nvPr/>
        </p:nvSpPr>
        <p:spPr>
          <a:xfrm>
            <a:off x="2911641" y="8634554"/>
            <a:ext cx="14368294" cy="744809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en-CA" sz="3600" b="1" dirty="0">
                <a:solidFill>
                  <a:srgbClr val="1D326D"/>
                </a:solidFill>
              </a:rPr>
              <a:t>Breadth</a:t>
            </a:r>
            <a:endParaRPr lang="en-US" sz="3600" b="1" dirty="0">
              <a:solidFill>
                <a:srgbClr val="1D326D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654C56-807D-47E5-A038-65576081DBAA}"/>
              </a:ext>
            </a:extLst>
          </p:cNvPr>
          <p:cNvSpPr/>
          <p:nvPr/>
        </p:nvSpPr>
        <p:spPr>
          <a:xfrm>
            <a:off x="-8829" y="3902926"/>
            <a:ext cx="744811" cy="1810456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D538EF-D32C-430C-8238-2859AFCA8E6C}"/>
              </a:ext>
            </a:extLst>
          </p:cNvPr>
          <p:cNvSpPr/>
          <p:nvPr/>
        </p:nvSpPr>
        <p:spPr>
          <a:xfrm rot="5400000">
            <a:off x="9719448" y="7921585"/>
            <a:ext cx="744811" cy="2163335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27420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556038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Applying </a:t>
            </a:r>
            <a:r>
              <a:rPr lang="en-US" sz="6600" dirty="0">
                <a:solidFill>
                  <a:srgbClr val="1D326D"/>
                </a:solidFill>
                <a:sym typeface="Wingdings" panose="05000000000000000000" pitchFamily="2" charset="2"/>
              </a:rPr>
              <a:t>DSDG Matrix in Real Life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167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0D35969-81A8-4444-B4BC-5F4D8F234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>
                <a:solidFill>
                  <a:srgbClr val="1D326D"/>
                </a:solidFill>
              </a:rPr>
              <a:t>common DID Methods and Schemes</a:t>
            </a:r>
            <a:endParaRPr lang="en-US" sz="3600" dirty="0">
              <a:solidFill>
                <a:srgbClr val="1D326D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A6BD23B-AC86-4AD9-A8EF-55B835987520}"/>
              </a:ext>
            </a:extLst>
          </p:cNvPr>
          <p:cNvGrpSpPr/>
          <p:nvPr/>
        </p:nvGrpSpPr>
        <p:grpSpPr>
          <a:xfrm>
            <a:off x="2169322" y="1355392"/>
            <a:ext cx="8926830" cy="7508225"/>
            <a:chOff x="4176554" y="2036890"/>
            <a:chExt cx="8926830" cy="750822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1A991532-9227-4928-B0B6-3E526B5E263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6554" y="2036890"/>
              <a:ext cx="8926830" cy="750822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E856A1-6200-469F-8A9B-4C8990A3A0BA}"/>
                </a:ext>
              </a:extLst>
            </p:cNvPr>
            <p:cNvSpPr/>
            <p:nvPr/>
          </p:nvSpPr>
          <p:spPr>
            <a:xfrm>
              <a:off x="4217195" y="2158810"/>
              <a:ext cx="4422773" cy="584775"/>
            </a:xfrm>
            <a:prstGeom prst="rect">
              <a:avLst/>
            </a:prstGeom>
            <a:solidFill>
              <a:srgbClr val="B4B3B4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CA" sz="3200" b="1" dirty="0"/>
                <a:t>DID Method</a:t>
              </a:r>
              <a:endParaRPr lang="en-US" sz="3200" b="1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86E368EF-BC5E-4561-888D-E2ADD8578D73}"/>
                </a:ext>
              </a:extLst>
            </p:cNvPr>
            <p:cNvSpPr/>
            <p:nvPr/>
          </p:nvSpPr>
          <p:spPr>
            <a:xfrm>
              <a:off x="8839199" y="2158810"/>
              <a:ext cx="4182903" cy="584775"/>
            </a:xfrm>
            <a:prstGeom prst="rect">
              <a:avLst/>
            </a:prstGeom>
            <a:solidFill>
              <a:srgbClr val="B4B3B4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CA" sz="3200" b="1" dirty="0"/>
                <a:t>DID Scheme</a:t>
              </a:r>
              <a:endParaRPr lang="en-US" sz="3200" b="1" dirty="0"/>
            </a:p>
          </p:txBody>
        </p:sp>
      </p:grpSp>
      <p:sp>
        <p:nvSpPr>
          <p:cNvPr id="8" name="Title 1">
            <a:extLst>
              <a:ext uri="{FF2B5EF4-FFF2-40B4-BE49-F238E27FC236}">
                <a16:creationId xmlns:a16="http://schemas.microsoft.com/office/drawing/2014/main" id="{96FD547E-34E8-456B-B603-8F19AD11D07A}"/>
              </a:ext>
            </a:extLst>
          </p:cNvPr>
          <p:cNvSpPr txBox="1">
            <a:spLocks/>
          </p:cNvSpPr>
          <p:nvPr/>
        </p:nvSpPr>
        <p:spPr>
          <a:xfrm>
            <a:off x="11557038" y="1412431"/>
            <a:ext cx="5722900" cy="745118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129597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i="0" kern="1200" cap="all">
                <a:solidFill>
                  <a:srgbClr val="1D326D"/>
                </a:solidFill>
                <a:effectLst/>
                <a:latin typeface="Koblenz Serial" panose="02000000000000000000" pitchFamily="50" charset="0"/>
                <a:ea typeface="+mj-ea"/>
                <a:cs typeface="+mj-cs"/>
              </a:defRPr>
            </a:lvl1pPr>
          </a:lstStyle>
          <a:p>
            <a:r>
              <a:rPr lang="en-US" dirty="0"/>
              <a:t>3. DID Document </a:t>
            </a:r>
            <a:r>
              <a:rPr lang="en-US" cap="none" dirty="0">
                <a:latin typeface="Consolas" panose="020B0609020204030204" pitchFamily="49" charset="0"/>
              </a:rPr>
              <a:t>did-</a:t>
            </a:r>
            <a:r>
              <a:rPr lang="en-US" cap="none" dirty="0" err="1">
                <a:latin typeface="Consolas" panose="020B0609020204030204" pitchFamily="49" charset="0"/>
              </a:rPr>
              <a:t>uri</a:t>
            </a:r>
            <a:r>
              <a:rPr lang="en-US" cap="none" dirty="0">
                <a:latin typeface="Consolas" panose="020B0609020204030204" pitchFamily="49" charset="0"/>
              </a:rPr>
              <a:t>-spec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/>
              <a:t>Grammar</a:t>
            </a:r>
            <a:br>
              <a:rPr lang="en-US" sz="3600" dirty="0"/>
            </a:br>
            <a:br>
              <a:rPr lang="en-US" sz="3600" dirty="0"/>
            </a:br>
            <a:r>
              <a:rPr lang="en-US" sz="3600" cap="none" dirty="0">
                <a:latin typeface="Consolas" panose="020B0609020204030204" pitchFamily="49" charset="0"/>
              </a:rPr>
              <a:t>$</a:t>
            </a:r>
            <a:r>
              <a:rPr lang="en-US" sz="3600" cap="none" dirty="0" err="1">
                <a:latin typeface="Consolas" panose="020B0609020204030204" pitchFamily="49" charset="0"/>
              </a:rPr>
              <a:t>supportedCapabilities</a:t>
            </a:r>
            <a:r>
              <a:rPr lang="en-US" sz="3600" cap="none" dirty="0">
                <a:latin typeface="Consolas" panose="020B0609020204030204" pitchFamily="49" charset="0"/>
              </a:rPr>
              <a:t> </a:t>
            </a:r>
            <a:r>
              <a:rPr lang="en-US" sz="3600" cap="none" dirty="0">
                <a:latin typeface="+mn-lt"/>
              </a:rPr>
              <a:t>returns the DID associated with the</a:t>
            </a:r>
          </a:p>
          <a:p>
            <a:r>
              <a:rPr lang="en-US" sz="3600" dirty="0"/>
              <a:t>DID Document </a:t>
            </a:r>
            <a:r>
              <a:rPr lang="en-US" sz="3600" cap="none" dirty="0">
                <a:latin typeface="Consolas" panose="020B0609020204030204" pitchFamily="49" charset="0"/>
              </a:rPr>
              <a:t>did-</a:t>
            </a:r>
            <a:r>
              <a:rPr lang="en-US" sz="3600" cap="none" dirty="0" err="1">
                <a:latin typeface="Consolas" panose="020B0609020204030204" pitchFamily="49" charset="0"/>
              </a:rPr>
              <a:t>uri</a:t>
            </a:r>
            <a:r>
              <a:rPr lang="en-US" sz="3600" cap="none" dirty="0">
                <a:latin typeface="Consolas" panose="020B0609020204030204" pitchFamily="49" charset="0"/>
              </a:rPr>
              <a:t>-spec</a:t>
            </a:r>
            <a:r>
              <a:rPr lang="en-US" sz="3600" dirty="0">
                <a:latin typeface="Consolas" panose="020B0609020204030204" pitchFamily="49" charset="0"/>
              </a:rPr>
              <a:t> </a:t>
            </a:r>
            <a:r>
              <a:rPr lang="en-US" sz="3600" dirty="0"/>
              <a:t>Grammar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20B0FFE-4E89-4166-8676-D4E096990730}"/>
              </a:ext>
            </a:extLst>
          </p:cNvPr>
          <p:cNvSpPr/>
          <p:nvPr/>
        </p:nvSpPr>
        <p:spPr>
          <a:xfrm>
            <a:off x="11557038" y="4770923"/>
            <a:ext cx="5655994" cy="2633489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2592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</a:t>
            </a:r>
            <a:r>
              <a:rPr lang="en-CA" sz="6600" dirty="0">
                <a:solidFill>
                  <a:srgbClr val="1D326D"/>
                </a:solidFill>
              </a:rPr>
              <a:t> Wrapping UP…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896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7C9C-4708-46C8-9528-BA5AED5EE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4CA0-D519-44A5-8755-3E659A6FD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26128"/>
            <a:ext cx="15870238" cy="745900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Continue to grow and validate the number of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 and, more specifically, lower-level </a:t>
            </a:r>
            <a:r>
              <a:rPr lang="en-CA" dirty="0">
                <a:latin typeface="Consolas" panose="020B0609020204030204" pitchFamily="49" charset="0"/>
              </a:rPr>
              <a:t>did-uri-spec</a:t>
            </a:r>
            <a:r>
              <a:rPr lang="en-CA" dirty="0"/>
              <a:t> use cases with: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r>
              <a:rPr lang="en-US" dirty="0"/>
              <a:t>Build and test </a:t>
            </a:r>
            <a:r>
              <a:rPr lang="en-US" dirty="0">
                <a:latin typeface="Consolas" panose="020B0609020204030204" pitchFamily="49" charset="0"/>
              </a:rPr>
              <a:t>did-uri</a:t>
            </a:r>
            <a:r>
              <a:rPr lang="en-US" dirty="0"/>
              <a:t> grammar</a:t>
            </a:r>
          </a:p>
          <a:p>
            <a:pPr lvl="1"/>
            <a:r>
              <a:rPr lang="en-US" dirty="0"/>
              <a:t>Using the </a:t>
            </a:r>
            <a:r>
              <a:rPr lang="en-CA" dirty="0"/>
              <a:t>lower-level </a:t>
            </a:r>
            <a:r>
              <a:rPr lang="en-CA" dirty="0">
                <a:latin typeface="Consolas" panose="020B0609020204030204" pitchFamily="49" charset="0"/>
              </a:rPr>
              <a:t>did-uri-spec</a:t>
            </a:r>
            <a:r>
              <a:rPr lang="en-CA" dirty="0"/>
              <a:t> use cases  as a test cases</a:t>
            </a:r>
          </a:p>
          <a:p>
            <a:r>
              <a:rPr lang="en-CA" dirty="0"/>
              <a:t>Continue to grow the outreach (awareness, knowledge and understanding) of the </a:t>
            </a:r>
            <a:r>
              <a:rPr lang="en-CA" dirty="0">
                <a:latin typeface="Consolas" panose="020B0609020204030204" pitchFamily="49" charset="0"/>
              </a:rPr>
              <a:t>did-uri-spec</a:t>
            </a:r>
            <a:r>
              <a:rPr lang="en-CA" dirty="0"/>
              <a:t> specification amongst: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 specific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3D1B1-E9DD-442D-986F-2164F7A6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4B98E-FA28-40BC-A5A9-300FC41F071F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B6F55-31AC-4708-BDCA-4700D43C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Hyperonomy Universal Decentralized Identifier URI Specification (did-uri-spec)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A6703-71FE-4AAC-8385-C98CAF07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181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QUESTIONS?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CAE60D8B-0203-40B8-A489-34BFBE53BA6F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D34473-F098-473D-AA6C-7E0F667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504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A88EA10A-757B-4E99-B380-C4AA83210436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D0AC86D-EBD2-41E3-AC70-6E1F6E5C836A}"/>
              </a:ext>
            </a:extLst>
          </p:cNvPr>
          <p:cNvSpPr txBox="1">
            <a:spLocks/>
          </p:cNvSpPr>
          <p:nvPr/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Hyperonomy Universal Decentralized Identifier URI Specification (did-uri-spec)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18FE0-0438-4D83-ABF5-6B3A53D6D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0316-779D-4664-997C-87FAEB7BC7E4}" type="datetime1">
              <a:rPr lang="en-CA" smtClean="0"/>
              <a:t>2019-04-08</a:t>
            </a:fld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DF095-759B-4B50-A630-A7E8A5E2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4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12F21D1-C127-469F-A40C-C694266E54E3}"/>
              </a:ext>
            </a:extLst>
          </p:cNvPr>
          <p:cNvSpPr/>
          <p:nvPr/>
        </p:nvSpPr>
        <p:spPr>
          <a:xfrm>
            <a:off x="0" y="8139659"/>
            <a:ext cx="17279938" cy="1591088"/>
          </a:xfrm>
          <a:prstGeom prst="rect">
            <a:avLst/>
          </a:prstGeom>
          <a:solidFill>
            <a:srgbClr val="E8E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88E31F-62A7-4A5E-A45E-5389712F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Purpose </a:t>
            </a:r>
            <a:r>
              <a:rPr lang="en-CA" dirty="0"/>
              <a:t>and Audience</a:t>
            </a:r>
            <a:endParaRPr lang="en-US" sz="54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1BD8D-B7AA-4DB6-823F-F6D55D900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409700"/>
            <a:ext cx="15870238" cy="777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/>
              <a:t>Purpose</a:t>
            </a:r>
          </a:p>
          <a:p>
            <a:pPr marL="0" indent="0">
              <a:buNone/>
            </a:pPr>
            <a:r>
              <a:rPr lang="en-US" dirty="0"/>
              <a:t>The purpose of this presentation is:</a:t>
            </a:r>
          </a:p>
          <a:p>
            <a:r>
              <a:rPr lang="en-CA" dirty="0"/>
              <a:t>Describe the 3x3 matrix model for Domain Specific DID Grammars (DSDG Matrix)</a:t>
            </a:r>
          </a:p>
          <a:p>
            <a:r>
              <a:rPr lang="en-CA" dirty="0"/>
              <a:t>Describe how the </a:t>
            </a:r>
            <a:r>
              <a:rPr lang="en-CA" dirty="0">
                <a:latin typeface="Consolas" panose="020B0609020204030204" pitchFamily="49" charset="0"/>
              </a:rPr>
              <a:t>$</a:t>
            </a:r>
            <a:r>
              <a:rPr lang="en-CA" dirty="0" err="1">
                <a:latin typeface="Consolas" panose="020B0609020204030204" pitchFamily="49" charset="0"/>
              </a:rPr>
              <a:t>supportedCapabilities</a:t>
            </a:r>
            <a:r>
              <a:rPr lang="en-CA" dirty="0">
                <a:latin typeface="Consolas" panose="020B0609020204030204" pitchFamily="49" charset="0"/>
              </a:rPr>
              <a:t> </a:t>
            </a:r>
            <a:r>
              <a:rPr lang="en-CA" dirty="0"/>
              <a:t>option is designed to work with the DSDG Matrix</a:t>
            </a:r>
          </a:p>
          <a:p>
            <a:pPr marL="0" indent="0">
              <a:buNone/>
            </a:pPr>
            <a:r>
              <a:rPr lang="en-CA" b="1" dirty="0"/>
              <a:t>Audience</a:t>
            </a:r>
          </a:p>
          <a:p>
            <a:pPr marL="0" indent="0">
              <a:buNone/>
            </a:pPr>
            <a:r>
              <a:rPr lang="en-CA" dirty="0"/>
              <a:t>The primary audience for this presentation is implementors and maintainers of parser software that is compliant with the </a:t>
            </a:r>
            <a:r>
              <a:rPr lang="en-US" dirty="0">
                <a:latin typeface="Consolas" panose="020B0609020204030204" pitchFamily="49" charset="0"/>
              </a:rPr>
              <a:t>did-uri-spec</a:t>
            </a:r>
            <a:r>
              <a:rPr lang="en-US" dirty="0"/>
              <a:t> including but not limited to:</a:t>
            </a:r>
          </a:p>
          <a:p>
            <a:r>
              <a:rPr lang="en-US" dirty="0"/>
              <a:t>W3C Decentralized Identifier specification</a:t>
            </a:r>
          </a:p>
          <a:p>
            <a:r>
              <a:rPr lang="en-US" dirty="0"/>
              <a:t>DID Resolvers and DID Resolution</a:t>
            </a:r>
          </a:p>
          <a:p>
            <a:r>
              <a:rPr lang="en-US" dirty="0"/>
              <a:t>Agent-to-Agent (A2A) Communications services in the Hyperledger Indy Agent framework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4085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389" y="1137147"/>
            <a:ext cx="18545407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Background:</a:t>
            </a:r>
            <a:b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</a:br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    </a:t>
            </a:r>
            <a:r>
              <a:rPr lang="en-CA" sz="6600" spc="-300" dirty="0"/>
              <a:t>High-level </a:t>
            </a:r>
            <a:r>
              <a:rPr lang="en-CA" sz="6600" cap="none" spc="-300" dirty="0">
                <a:latin typeface="Consolas" panose="020B0609020204030204" pitchFamily="49" charset="0"/>
              </a:rPr>
              <a:t>did-</a:t>
            </a:r>
            <a:r>
              <a:rPr lang="en-CA" sz="6600" cap="none" spc="-300" dirty="0" err="1">
                <a:latin typeface="Consolas" panose="020B0609020204030204" pitchFamily="49" charset="0"/>
              </a:rPr>
              <a:t>uri</a:t>
            </a:r>
            <a:r>
              <a:rPr lang="en-CA" sz="6600" cap="none" spc="-300" dirty="0">
                <a:latin typeface="Consolas" panose="020B0609020204030204" pitchFamily="49" charset="0"/>
              </a:rPr>
              <a:t>-spec</a:t>
            </a:r>
            <a:r>
              <a:rPr lang="en-CA" sz="6600" spc="-300" dirty="0"/>
              <a:t> User Scenarios</a:t>
            </a:r>
            <a:endParaRPr lang="en-US" sz="6600" spc="-3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946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29807"/>
            <a:ext cx="17279938" cy="1487145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cap="none" dirty="0">
                <a:latin typeface="Consolas" panose="020B0609020204030204" pitchFamily="49" charset="0"/>
              </a:rPr>
              <a:t>-spec</a:t>
            </a:r>
            <a:r>
              <a:rPr lang="en-CA" dirty="0"/>
              <a:t> User Scenarios (Slide 45)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FC1618-CDA1-4F61-A340-C2DC49CAA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0" name="Content Placeholder 5">
            <a:extLst>
              <a:ext uri="{FF2B5EF4-FFF2-40B4-BE49-F238E27FC236}">
                <a16:creationId xmlns:a16="http://schemas.microsoft.com/office/drawing/2014/main" id="{A2B63D02-EDD2-4E27-BCF0-B97A6536A46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96069" y="1245019"/>
          <a:ext cx="16687800" cy="8503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95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254836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6773069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-spec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&lt;did&gt;!$selectId="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 Fragment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&lt;did&gt;!$serviceId="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Remapped Service Endpoint URI/URL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726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contentId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pqrs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 Content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5*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attachmentId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abcd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A2A Message Attachment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Array of All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"&lt;did&gt;!$filter='spec/tictactoe/1.*'"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Filtered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&lt;didmethod&gt;!$supportedCapabilities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</a:rPr>
                        <a:t>Array of DID Method Capabilities</a:t>
                      </a:r>
                      <a:endParaRPr lang="en-US" sz="3200" dirty="0">
                        <a:solidFill>
                          <a:srgbClr val="1D326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3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9a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did:!$documents / 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75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9b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:!$documents&amp;$top=10&amp;$skip=100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Batch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43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9c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:!$documents&amp;$filter='has=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ServiceEndPoint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'&amp;$top=10&amp;$skip=100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3893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9d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:!$documents&amp;$filter='version=4'&amp;$top=10&amp;$skip=100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8116883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9C34F874-5FCB-49EC-9437-EC447C979082}"/>
              </a:ext>
            </a:extLst>
          </p:cNvPr>
          <p:cNvSpPr/>
          <p:nvPr/>
        </p:nvSpPr>
        <p:spPr>
          <a:xfrm>
            <a:off x="296069" y="6846849"/>
            <a:ext cx="16687800" cy="609600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457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29807"/>
            <a:ext cx="17279938" cy="1487145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cap="none" dirty="0">
                <a:latin typeface="Consolas" panose="020B0609020204030204" pitchFamily="49" charset="0"/>
              </a:rPr>
              <a:t>-spec</a:t>
            </a:r>
            <a:r>
              <a:rPr lang="en-CA" dirty="0"/>
              <a:t> User Scenarios (Slide 46)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96069" y="1245019"/>
          <a:ext cx="16687800" cy="752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458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996055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5990287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-spec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latin typeface="Consolas" panose="020B0609020204030204" pitchFamily="49" charset="0"/>
                        </a:rPr>
                        <a:t>10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11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="bops"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41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42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12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diddoc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 (default type – UC #1)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13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&lt;did&gt;!$type="schema"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Schema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creddef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Credential Definition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601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15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overlay.format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Format Overlay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&lt;did&gt;!$type="node"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VDR Node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606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config.pool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Configuration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18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Performance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510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19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did:xyz:!$type="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perfmon.didmethod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DID Method Perf.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9571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54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29807"/>
            <a:ext cx="17279938" cy="1487145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cap="none" dirty="0">
                <a:latin typeface="Consolas" panose="020B0609020204030204" pitchFamily="49" charset="0"/>
              </a:rPr>
              <a:t>-spec</a:t>
            </a:r>
            <a:r>
              <a:rPr lang="en-CA" dirty="0"/>
              <a:t> User Scenarios (Slide 47)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9307896"/>
              </p:ext>
            </p:extLst>
          </p:nvPr>
        </p:nvGraphicFramePr>
        <p:xfrm>
          <a:off x="296069" y="1245019"/>
          <a:ext cx="16687800" cy="847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458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11531118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4455224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#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CA" sz="2800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CA" sz="2800" dirty="0">
                          <a:latin typeface="Consolas" panose="020B0609020204030204" pitchFamily="49" charset="0"/>
                        </a:rPr>
                        <a:t>-spec</a:t>
                      </a:r>
                      <a:r>
                        <a:rPr lang="en-CA" sz="2800" dirty="0"/>
                        <a:t> Syntax Patterns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Type of Doc Returned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>
                          <a:latin typeface="Consolas" panose="020B0609020204030204" pitchFamily="49" charset="0"/>
                        </a:rPr>
                        <a:t>20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Manu Pattern: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did:example:12345678:path:blog:/2019-03-01/lunch-in-Barcelona</a:t>
                      </a: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u="sng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-spec:</a:t>
                      </a:r>
                      <a:br>
                        <a:rPr lang="en-US" sz="2800" u="sng" dirty="0">
                          <a:latin typeface="Consolas" panose="020B0609020204030204" pitchFamily="49" charset="0"/>
                        </a:rPr>
                      </a:br>
                      <a:r>
                        <a:rPr lang="en-US" sz="2800" dirty="0">
                          <a:latin typeface="Consolas" panose="020B0609020204030204" pitchFamily="49" charset="0"/>
                        </a:rPr>
                        <a:t>did:example:12345678!$path=“blog”/2019-03-01/lunch-in-</a:t>
                      </a:r>
                      <a:r>
                        <a:rPr lang="en-US" sz="2800" dirty="0" err="1">
                          <a:latin typeface="Consolas" panose="020B0609020204030204" pitchFamily="49" charset="0"/>
                        </a:rPr>
                        <a:t>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Output: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800" dirty="0">
                          <a:latin typeface="Consolas" panose="020B0609020204030204" pitchFamily="49" charset="0"/>
                          <a:hlinkClick r:id="rId2"/>
                        </a:rPr>
                        <a:t>https://example.org/2019-03-01/lunch-in-barcelona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Content URI/URL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dirty="0">
                          <a:latin typeface="Consolas" panose="020B0609020204030204" pitchFamily="49" charset="0"/>
                        </a:rPr>
                        <a:t>21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Manu Pattern: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did:&lt;did-method&gt;:&lt;method-specific-id&gt;:path:&lt;service-id&gt;:&lt;service-path&gt;</a:t>
                      </a:r>
                    </a:p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u="sng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-spec: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did:example:12345678!$serviceId=“exam_src”/stuff/2019-03-01/lunch-in-</a:t>
                      </a:r>
                      <a:r>
                        <a:rPr lang="en-US" sz="2800" dirty="0" err="1">
                          <a:latin typeface="Consolas" panose="020B0609020204030204" pitchFamily="49" charset="0"/>
                        </a:rPr>
                        <a:t>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Output:</a:t>
                      </a:r>
                      <a:br>
                        <a:rPr lang="en-US" sz="2800" u="sng" dirty="0">
                          <a:latin typeface="Consolas" panose="020B0609020204030204" pitchFamily="49" charset="0"/>
                        </a:rPr>
                      </a:br>
                      <a:r>
                        <a:rPr lang="en-US" sz="2800" dirty="0">
                          <a:latin typeface="Consolas" panose="020B0609020204030204" pitchFamily="49" charset="0"/>
                          <a:hlinkClick r:id="rId3"/>
                        </a:rPr>
                        <a:t>https://example.org/stuff/2019-03-01/lunch-in-barcelona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Content URI/URL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41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latin typeface="Consolas" panose="020B0609020204030204" pitchFamily="49" charset="0"/>
                        </a:rPr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Manu Pattern: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did:example:schema:hl:z3aq31uzgnZBuWNzUB</a:t>
                      </a:r>
                    </a:p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u="sng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-spec: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did:example:12345678!$</a:t>
                      </a:r>
                      <a:r>
                        <a:rPr lang="en-US" sz="2800" dirty="0" err="1">
                          <a:latin typeface="Consolas" panose="020B0609020204030204" pitchFamily="49" charset="0"/>
                        </a:rPr>
                        <a:t>hashlink</a:t>
                      </a:r>
                      <a:r>
                        <a:rPr lang="en-US" sz="2800">
                          <a:latin typeface="Consolas" panose="020B0609020204030204" pitchFamily="49" charset="0"/>
                        </a:rPr>
                        <a:t>=“hl:z3aq31uzgnZBuWNzU”&amp;$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doctype=“schema”</a:t>
                      </a:r>
                      <a:br>
                        <a:rPr lang="en-US" sz="2800" dirty="0">
                          <a:latin typeface="Consolas" panose="020B0609020204030204" pitchFamily="49" charset="0"/>
                        </a:rPr>
                      </a:b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Output: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Schema 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dirty="0"/>
                    </a:p>
                    <a:p>
                      <a:endParaRPr lang="en-US" sz="2800" dirty="0"/>
                    </a:p>
                    <a:p>
                      <a:r>
                        <a:rPr lang="en-US" sz="2800" dirty="0"/>
                        <a:t>Schema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4231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2627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29807"/>
            <a:ext cx="17279938" cy="1487145"/>
          </a:xfrm>
        </p:spPr>
        <p:txBody>
          <a:bodyPr>
            <a:normAutofit/>
          </a:bodyPr>
          <a:lstStyle/>
          <a:p>
            <a:pPr algn="ctr"/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cap="none" dirty="0">
                <a:latin typeface="Consolas" panose="020B0609020204030204" pitchFamily="49" charset="0"/>
              </a:rPr>
              <a:t>-spec</a:t>
            </a:r>
            <a:r>
              <a:rPr lang="en-CA" dirty="0"/>
              <a:t> User Scenarios (Slide 48)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96069" y="1245019"/>
          <a:ext cx="16687800" cy="710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8331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11614245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4455224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/>
                        <a:t>#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CA" sz="2800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CA" sz="2800" dirty="0">
                          <a:latin typeface="Consolas" panose="020B0609020204030204" pitchFamily="49" charset="0"/>
                        </a:rPr>
                        <a:t>-spec</a:t>
                      </a:r>
                      <a:r>
                        <a:rPr lang="en-CA" sz="2800" dirty="0"/>
                        <a:t> Syntax Patterns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2800" dirty="0"/>
                        <a:t>Type of Doc Returned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2800" dirty="0">
                          <a:latin typeface="Consolas" panose="020B0609020204030204" pitchFamily="49" charset="0"/>
                        </a:rPr>
                        <a:t>23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Manu Pattern: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User scenario #20 plus request for version 4 </a:t>
                      </a: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u="sng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-spec:</a:t>
                      </a:r>
                      <a:br>
                        <a:rPr lang="en-US" sz="2800" u="sng" dirty="0">
                          <a:latin typeface="Consolas" panose="020B0609020204030204" pitchFamily="49" charset="0"/>
                        </a:rPr>
                      </a:br>
                      <a:r>
                        <a:rPr lang="en-US" sz="2800" dirty="0">
                          <a:latin typeface="Consolas" panose="020B0609020204030204" pitchFamily="49" charset="0"/>
                        </a:rPr>
                        <a:t>did:example:12345678</a:t>
                      </a:r>
                      <a:r>
                        <a:rPr lang="en-US" sz="2800" b="1" dirty="0">
                          <a:latin typeface="Consolas" panose="020B0609020204030204" pitchFamily="49" charset="0"/>
                        </a:rPr>
                        <a:t>!$path=“blog”&amp;$filter=“version=4”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/2019-03-01/lunch-in-</a:t>
                      </a:r>
                      <a:r>
                        <a:rPr lang="en-US" sz="2800" dirty="0" err="1">
                          <a:latin typeface="Consolas" panose="020B0609020204030204" pitchFamily="49" charset="0"/>
                        </a:rPr>
                        <a:t>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Output: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800" dirty="0">
                          <a:latin typeface="Consolas" panose="020B0609020204030204" pitchFamily="49" charset="0"/>
                          <a:hlinkClick r:id="rId2"/>
                        </a:rPr>
                        <a:t>https://example.org/2019-03-01/lunch-in-Barcelona-v4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Content URI/URL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2800" dirty="0">
                          <a:latin typeface="Consolas" panose="020B0609020204030204" pitchFamily="49" charset="0"/>
                        </a:rPr>
                        <a:t>24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Manu Pattern: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User scenario #23 plus French version of version 4 if available; otherwise return the English version of version 4</a:t>
                      </a: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did-</a:t>
                      </a:r>
                      <a:r>
                        <a:rPr lang="en-US" sz="2800" u="sng" dirty="0" err="1">
                          <a:latin typeface="Consolas" panose="020B0609020204030204" pitchFamily="49" charset="0"/>
                        </a:rPr>
                        <a:t>uri</a:t>
                      </a:r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-spec:</a:t>
                      </a:r>
                      <a:br>
                        <a:rPr lang="en-US" sz="2800" u="sng" dirty="0">
                          <a:latin typeface="Consolas" panose="020B0609020204030204" pitchFamily="49" charset="0"/>
                        </a:rPr>
                      </a:br>
                      <a:r>
                        <a:rPr lang="en-US" sz="2800" dirty="0">
                          <a:latin typeface="Consolas" panose="020B0609020204030204" pitchFamily="49" charset="0"/>
                        </a:rPr>
                        <a:t>did:example:12345678</a:t>
                      </a:r>
                      <a:r>
                        <a:rPr lang="en-US" sz="2800" b="1" dirty="0">
                          <a:latin typeface="Consolas" panose="020B0609020204030204" pitchFamily="49" charset="0"/>
                        </a:rPr>
                        <a:t>!$path=“blog”&amp;$filter=“version=4,lang=‘</a:t>
                      </a:r>
                      <a:r>
                        <a:rPr lang="en-US" sz="2800" b="1" dirty="0" err="1">
                          <a:latin typeface="Consolas" panose="020B0609020204030204" pitchFamily="49" charset="0"/>
                        </a:rPr>
                        <a:t>fr</a:t>
                      </a:r>
                      <a:r>
                        <a:rPr lang="en-US" sz="2800" b="1" dirty="0">
                          <a:latin typeface="Consolas" panose="020B0609020204030204" pitchFamily="49" charset="0"/>
                        </a:rPr>
                        <a:t>-</a:t>
                      </a:r>
                      <a:r>
                        <a:rPr lang="en-US" sz="2800" b="1" dirty="0" err="1">
                          <a:latin typeface="Consolas" panose="020B0609020204030204" pitchFamily="49" charset="0"/>
                        </a:rPr>
                        <a:t>fr</a:t>
                      </a:r>
                      <a:r>
                        <a:rPr lang="en-US" sz="2800" b="1" dirty="0">
                          <a:latin typeface="Consolas" panose="020B0609020204030204" pitchFamily="49" charset="0"/>
                        </a:rPr>
                        <a:t>’,’</a:t>
                      </a:r>
                      <a:r>
                        <a:rPr lang="en-US" sz="2800" b="1" dirty="0" err="1">
                          <a:latin typeface="Consolas" panose="020B0609020204030204" pitchFamily="49" charset="0"/>
                        </a:rPr>
                        <a:t>en</a:t>
                      </a:r>
                      <a:r>
                        <a:rPr lang="en-US" sz="2800" b="1" dirty="0">
                          <a:latin typeface="Consolas" panose="020B0609020204030204" pitchFamily="49" charset="0"/>
                        </a:rPr>
                        <a:t>-us’”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/2019-03-01/lunch-in-</a:t>
                      </a:r>
                      <a:r>
                        <a:rPr lang="en-US" sz="2800" dirty="0" err="1">
                          <a:latin typeface="Consolas" panose="020B0609020204030204" pitchFamily="49" charset="0"/>
                        </a:rPr>
                        <a:t>barcelona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US" sz="2800" u="sng" dirty="0">
                          <a:latin typeface="Consolas" panose="020B0609020204030204" pitchFamily="49" charset="0"/>
                        </a:rPr>
                        <a:t>Output: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</a:t>
                      </a:r>
                      <a:r>
                        <a:rPr lang="en-US" sz="2800" dirty="0">
                          <a:latin typeface="Consolas" panose="020B0609020204030204" pitchFamily="49" charset="0"/>
                          <a:hlinkClick r:id="rId3"/>
                        </a:rPr>
                        <a:t>https://example.org/fr-fr/2019-03-01/lunch-in-Barcelona-v4</a:t>
                      </a:r>
                      <a:r>
                        <a:rPr lang="en-US" sz="2800" dirty="0">
                          <a:latin typeface="Consolas" panose="020B0609020204030204" pitchFamily="49" charset="0"/>
                        </a:rPr>
                        <a:t> </a:t>
                      </a:r>
                    </a:p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endParaRPr lang="en-CA" sz="2800" dirty="0">
                        <a:latin typeface="Consolas" panose="020B0609020204030204" pitchFamily="49" charset="0"/>
                      </a:endParaRPr>
                    </a:p>
                    <a:p>
                      <a:r>
                        <a:rPr lang="en-CA" sz="2800" dirty="0">
                          <a:latin typeface="Consolas" panose="020B0609020204030204" pitchFamily="49" charset="0"/>
                        </a:rPr>
                        <a:t>Content URI/URL</a:t>
                      </a:r>
                      <a:endParaRPr lang="en-US" sz="28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415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251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556038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Background:</a:t>
            </a:r>
            <a:b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</a:br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    </a:t>
            </a:r>
            <a:r>
              <a:rPr lang="en-CA" sz="6600" dirty="0"/>
              <a:t>Domain Specific DID Grammars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 (</a:t>
            </a:r>
            <a:r>
              <a:rPr lang="en-CA" cap="none" dirty="0"/>
              <a:t>@mwherman2000</a:t>
            </a:r>
            <a:r>
              <a:rPr lang="en-CA" dirty="0"/>
              <a:t>)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2019-04-08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68221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1.3|16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0.7|41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4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|6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1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5|27.9|23.5|64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2|5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1|7.3|16.6|11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|4.8|4.2|3.8|8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3|25.9|1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4|15.8|4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2|13.6|21.8"/>
</p:tagLst>
</file>

<file path=ppt/theme/theme1.xml><?xml version="1.0" encoding="utf-8"?>
<a:theme xmlns:a="http://schemas.openxmlformats.org/drawingml/2006/main" name="Galler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31567</TotalTime>
  <Words>1100</Words>
  <Application>Microsoft Office PowerPoint</Application>
  <PresentationFormat>Custom</PresentationFormat>
  <Paragraphs>265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Consolas</vt:lpstr>
      <vt:lpstr>Gill Sans MT</vt:lpstr>
      <vt:lpstr>Koblenz Serial</vt:lpstr>
      <vt:lpstr>Gallery</vt:lpstr>
      <vt:lpstr>  Hyperonomy Universal Decentralized Identifier URI Specification (did-uri-spec): DSDG Matrix and $supportedCapabilities https://github.com/mwherman2000/did-uri-spec</vt:lpstr>
      <vt:lpstr>Michael Herman Independent Blockchain Architect Alberta, CANADA</vt:lpstr>
      <vt:lpstr>Purpose and Audience</vt:lpstr>
      <vt:lpstr> Background:     High-level did-uri-spec User Scenarios</vt:lpstr>
      <vt:lpstr>High-level did-uri-spec User Scenarios (Slide 45)</vt:lpstr>
      <vt:lpstr>High-level did-uri-spec User Scenarios (Slide 46)</vt:lpstr>
      <vt:lpstr>High-level did-uri-spec User Scenarios (Slide 47)</vt:lpstr>
      <vt:lpstr>High-level did-uri-spec User Scenarios (Slide 48)</vt:lpstr>
      <vt:lpstr> Background:     Domain Specific DID Grammars</vt:lpstr>
      <vt:lpstr>0. MASTER did-uri-spec Grammar</vt:lpstr>
      <vt:lpstr>1. Minimally Viable did-uri-spec Grammar  did</vt:lpstr>
      <vt:lpstr>2. Simple did-uri-spec Grammar  did</vt:lpstr>
      <vt:lpstr>3. DID Document did-uri-spec Grammar  did</vt:lpstr>
      <vt:lpstr>4. DID Document Collections did-uri-spec Grammar  did-method </vt:lpstr>
      <vt:lpstr>5. DID Document Collections did-uri-spec Grammar  did-root </vt:lpstr>
      <vt:lpstr>6. Minimally Viable did-uri-spec Grammar with $supported-Capabilities  did-method </vt:lpstr>
      <vt:lpstr>7. Simple did-uri-spec Grammar with $supported-Capabilities  did-method </vt:lpstr>
      <vt:lpstr>8. Simple did-uri-spec Grammar with $supported-Capabilities  did-root </vt:lpstr>
      <vt:lpstr> Domain-Specific DID Grammars Matrix</vt:lpstr>
      <vt:lpstr>1. Minimally Viable did-uri-spec Grammar  did</vt:lpstr>
      <vt:lpstr>0. MASTER did-uri-spec Grammar  “All-In” did-uri-spec Grammar</vt:lpstr>
      <vt:lpstr>Domain Specific DID Grammar MATRIX</vt:lpstr>
      <vt:lpstr> Applying DSDG Matrix in Real Life</vt:lpstr>
      <vt:lpstr>common DID Methods and Schemes</vt:lpstr>
      <vt:lpstr> Wrapping UP…</vt:lpstr>
      <vt:lpstr>Next Steps</vt:lpstr>
      <vt:lpstr> 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Herman</dc:creator>
  <cp:lastModifiedBy>Michael Herman</cp:lastModifiedBy>
  <cp:revision>325</cp:revision>
  <dcterms:created xsi:type="dcterms:W3CDTF">2018-06-12T18:49:04Z</dcterms:created>
  <dcterms:modified xsi:type="dcterms:W3CDTF">2019-04-08T18:07:57Z</dcterms:modified>
</cp:coreProperties>
</file>